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  <p:sldMasterId id="2147483756" r:id="rId2"/>
    <p:sldMasterId id="2147483828" r:id="rId3"/>
    <p:sldMasterId id="2147483948" r:id="rId4"/>
    <p:sldMasterId id="2147483960" r:id="rId5"/>
    <p:sldMasterId id="2147484044" r:id="rId6"/>
    <p:sldMasterId id="2147484056" r:id="rId7"/>
    <p:sldMasterId id="2147484068" r:id="rId8"/>
    <p:sldMasterId id="2147484080" r:id="rId9"/>
    <p:sldMasterId id="2147484092" r:id="rId10"/>
    <p:sldMasterId id="2147484104" r:id="rId11"/>
    <p:sldMasterId id="2147484128" r:id="rId12"/>
    <p:sldMasterId id="2147484140" r:id="rId13"/>
  </p:sldMasterIdLst>
  <p:notesMasterIdLst>
    <p:notesMasterId r:id="rId38"/>
  </p:notesMasterIdLst>
  <p:sldIdLst>
    <p:sldId id="256" r:id="rId14"/>
    <p:sldId id="280" r:id="rId15"/>
    <p:sldId id="306" r:id="rId16"/>
    <p:sldId id="308" r:id="rId17"/>
    <p:sldId id="315" r:id="rId18"/>
    <p:sldId id="299" r:id="rId19"/>
    <p:sldId id="303" r:id="rId20"/>
    <p:sldId id="261" r:id="rId21"/>
    <p:sldId id="294" r:id="rId22"/>
    <p:sldId id="268" r:id="rId23"/>
    <p:sldId id="282" r:id="rId24"/>
    <p:sldId id="263" r:id="rId25"/>
    <p:sldId id="310" r:id="rId26"/>
    <p:sldId id="273" r:id="rId27"/>
    <p:sldId id="304" r:id="rId28"/>
    <p:sldId id="311" r:id="rId29"/>
    <p:sldId id="264" r:id="rId30"/>
    <p:sldId id="312" r:id="rId31"/>
    <p:sldId id="293" r:id="rId32"/>
    <p:sldId id="302" r:id="rId33"/>
    <p:sldId id="309" r:id="rId34"/>
    <p:sldId id="266" r:id="rId35"/>
    <p:sldId id="313" r:id="rId36"/>
    <p:sldId id="267" r:id="rId37"/>
  </p:sldIdLst>
  <p:sldSz cx="9144000" cy="6858000" type="screen4x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0000"/>
    <a:srgbClr val="3399FF"/>
    <a:srgbClr val="FF7C80"/>
    <a:srgbClr val="4886A2"/>
    <a:srgbClr val="C2D8E0"/>
    <a:srgbClr val="0000FF"/>
    <a:srgbClr val="DDCB8A"/>
    <a:srgbClr val="FFF4E1"/>
    <a:srgbClr val="F4F2E8"/>
    <a:srgbClr val="FF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86" autoAdjust="0"/>
    <p:restoredTop sz="99528" autoAdjust="0"/>
  </p:normalViewPr>
  <p:slideViewPr>
    <p:cSldViewPr>
      <p:cViewPr>
        <p:scale>
          <a:sx n="100" d="100"/>
          <a:sy n="100" d="100"/>
        </p:scale>
        <p:origin x="-196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I:\610ROOM\610_svod\kollegia\ITOGI\2019\&#1075;&#1086;&#1076;\god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610ROOM\610_svod\kollegia\ITOGI\2019\&#1075;&#1086;&#1076;\god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440507436570429"/>
          <c:y val="4.696021429717686E-2"/>
          <c:w val="0.8089282589676291"/>
          <c:h val="0.861210482785863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FF9933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Лист1!$C$3:$D$3</c:f>
              <c:numCache>
                <c:formatCode>General</c:formatCode>
                <c:ptCount val="2"/>
                <c:pt idx="0">
                  <c:v>2018</c:v>
                </c:pt>
                <c:pt idx="1">
                  <c:v>2019</c:v>
                </c:pt>
              </c:numCache>
            </c:numRef>
          </c:cat>
          <c:val>
            <c:numRef>
              <c:f>Лист1!$C$4:$D$4</c:f>
              <c:numCache>
                <c:formatCode>0.00</c:formatCode>
                <c:ptCount val="2"/>
                <c:pt idx="0">
                  <c:v>82.84</c:v>
                </c:pt>
                <c:pt idx="1">
                  <c:v>86.42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17777920"/>
        <c:axId val="117779840"/>
      </c:barChart>
      <c:catAx>
        <c:axId val="1177779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79840"/>
        <c:crossesAt val="0"/>
        <c:auto val="1"/>
        <c:lblAlgn val="ctr"/>
        <c:lblOffset val="100"/>
        <c:noMultiLvlLbl val="0"/>
      </c:catAx>
      <c:valAx>
        <c:axId val="117779840"/>
        <c:scaling>
          <c:orientation val="minMax"/>
          <c:max val="100"/>
          <c:min val="0"/>
        </c:scaling>
        <c:delete val="0"/>
        <c:axPos val="l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#,##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17777920"/>
        <c:crosses val="autoZero"/>
        <c:crossBetween val="between"/>
        <c:majorUnit val="20"/>
        <c:minorUnit val="0.4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8.8293963254593169E-2"/>
          <c:y val="4.3112493673542446E-2"/>
          <c:w val="0.8089282589676291"/>
          <c:h val="0.8612104827858633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B0F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numRef>
              <c:f>Лист1!$F$3:$G$3</c:f>
              <c:numCache>
                <c:formatCode>General</c:formatCode>
                <c:ptCount val="2"/>
                <c:pt idx="0">
                  <c:v>2019</c:v>
                </c:pt>
                <c:pt idx="1">
                  <c:v>2018</c:v>
                </c:pt>
              </c:numCache>
            </c:numRef>
          </c:cat>
          <c:val>
            <c:numRef>
              <c:f>Лист1!$F$4:$G$4</c:f>
              <c:numCache>
                <c:formatCode>0.00</c:formatCode>
                <c:ptCount val="2"/>
                <c:pt idx="0">
                  <c:v>84.66</c:v>
                </c:pt>
                <c:pt idx="1">
                  <c:v>78.3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6524416"/>
        <c:axId val="126812928"/>
      </c:barChart>
      <c:catAx>
        <c:axId val="126524416"/>
        <c:scaling>
          <c:orientation val="maxMin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 b="1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812928"/>
        <c:crossesAt val="0"/>
        <c:auto val="1"/>
        <c:lblAlgn val="ctr"/>
        <c:lblOffset val="100"/>
        <c:noMultiLvlLbl val="0"/>
      </c:catAx>
      <c:valAx>
        <c:axId val="126812928"/>
        <c:scaling>
          <c:orientation val="minMax"/>
          <c:max val="100"/>
          <c:min val="0"/>
        </c:scaling>
        <c:delete val="0"/>
        <c:axPos val="r"/>
        <c:majorGridlines>
          <c:spPr>
            <a:ln>
              <a:solidFill>
                <a:schemeClr val="tx1">
                  <a:lumMod val="85000"/>
                </a:schemeClr>
              </a:solidFill>
            </a:ln>
          </c:spPr>
        </c:majorGridlines>
        <c:numFmt formatCode="0" sourceLinked="0"/>
        <c:majorTickMark val="out"/>
        <c:minorTickMark val="none"/>
        <c:tickLblPos val="nextTo"/>
        <c:spPr>
          <a:ln>
            <a:solidFill>
              <a:schemeClr val="bg1"/>
            </a:solidFill>
          </a:ln>
        </c:spPr>
        <c:txPr>
          <a:bodyPr/>
          <a:lstStyle/>
          <a:p>
            <a:pPr>
              <a:defRPr sz="1200"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26524416"/>
        <c:crosses val="autoZero"/>
        <c:crossBetween val="between"/>
        <c:majorUnit val="20"/>
        <c:minorUnit val="0.4"/>
      </c:valAx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bg1"/>
          </a:solidFill>
        </a:defRPr>
      </a:pPr>
      <a:endParaRPr lang="ru-RU"/>
    </a:p>
  </c:txPr>
  <c:externalData r:id="rId1">
    <c:autoUpdate val="0"/>
  </c:externalData>
</c:chartSpace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4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DCBA584-C4C5-4E2C-8908-FDE11FFDF831}" type="doc">
      <dgm:prSet loTypeId="urn:microsoft.com/office/officeart/2005/8/layout/pyramid2" loCatId="list" qsTypeId="urn:microsoft.com/office/officeart/2005/8/quickstyle/simple1" qsCatId="simple" csTypeId="urn:microsoft.com/office/officeart/2005/8/colors/accent1_2" csCatId="accent1" phldr="1"/>
      <dgm:spPr/>
    </dgm:pt>
    <dgm:pt modelId="{3D7D8322-9AFB-4274-BD8A-07F8F8D30796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17 961</a:t>
          </a:r>
          <a:r>
            <a:rPr lang="en-US" sz="1600" b="1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 юридическим лицам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DFBCF0E1-2146-4EC0-B945-3D663C11B26B}" type="parTrans" cxnId="{D71F29E5-0D3E-43A1-AF8B-DFDCB47AB94D}">
      <dgm:prSet/>
      <dgm:spPr/>
      <dgm:t>
        <a:bodyPr/>
        <a:lstStyle/>
        <a:p>
          <a:endParaRPr lang="ru-RU"/>
        </a:p>
      </dgm:t>
    </dgm:pt>
    <dgm:pt modelId="{A85FB92F-FB91-4AEA-A620-9F1E1A880168}" type="sibTrans" cxnId="{D71F29E5-0D3E-43A1-AF8B-DFDCB47AB94D}">
      <dgm:prSet/>
      <dgm:spPr/>
      <dgm:t>
        <a:bodyPr/>
        <a:lstStyle/>
        <a:p>
          <a:endParaRPr lang="ru-RU"/>
        </a:p>
      </dgm:t>
    </dgm:pt>
    <dgm:pt modelId="{CC772C8A-04AE-48DB-8FB2-1D54C59A84EC}">
      <dgm:prSet phldrT="[Текст]" custT="1"/>
      <dgm:spPr/>
      <dgm:t>
        <a:bodyPr/>
        <a:lstStyle/>
        <a:p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14 957</a:t>
          </a:r>
          <a:r>
            <a:rPr lang="ru-RU" sz="16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 индивидуальным предпринимателям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8CC74FD8-EBD7-4A21-A7BC-66EA3BEED7ED}" type="parTrans" cxnId="{D20B8DC2-63D4-470C-93C0-73E6B1D8A559}">
      <dgm:prSet/>
      <dgm:spPr/>
      <dgm:t>
        <a:bodyPr/>
        <a:lstStyle/>
        <a:p>
          <a:endParaRPr lang="ru-RU"/>
        </a:p>
      </dgm:t>
    </dgm:pt>
    <dgm:pt modelId="{A1458E5F-DA8D-4A57-804A-06843055EAF5}" type="sibTrans" cxnId="{D20B8DC2-63D4-470C-93C0-73E6B1D8A559}">
      <dgm:prSet/>
      <dgm:spPr/>
      <dgm:t>
        <a:bodyPr/>
        <a:lstStyle/>
        <a:p>
          <a:endParaRPr lang="ru-RU"/>
        </a:p>
      </dgm:t>
    </dgm:pt>
    <dgm:pt modelId="{419B097C-436C-4B52-9150-3E73F007577C}" type="pres">
      <dgm:prSet presAssocID="{4DCBA584-C4C5-4E2C-8908-FDE11FFDF831}" presName="compositeShape" presStyleCnt="0">
        <dgm:presLayoutVars>
          <dgm:dir/>
          <dgm:resizeHandles/>
        </dgm:presLayoutVars>
      </dgm:prSet>
      <dgm:spPr/>
    </dgm:pt>
    <dgm:pt modelId="{A673CFCB-E0C1-41B1-9FC9-7F86AFAA1F64}" type="pres">
      <dgm:prSet presAssocID="{4DCBA584-C4C5-4E2C-8908-FDE11FFDF831}" presName="pyramid" presStyleLbl="node1" presStyleIdx="0" presStyleCnt="1"/>
      <dgm:spPr>
        <a:prstGeom prst="flowChartMultidocument">
          <a:avLst/>
        </a:prstGeom>
      </dgm:spPr>
    </dgm:pt>
    <dgm:pt modelId="{486936BF-9889-47F7-B77E-C110F5A835CA}" type="pres">
      <dgm:prSet presAssocID="{4DCBA584-C4C5-4E2C-8908-FDE11FFDF831}" presName="theList" presStyleCnt="0"/>
      <dgm:spPr/>
    </dgm:pt>
    <dgm:pt modelId="{A7E52E1A-31A8-4AA4-8CBB-BAFF81DDF996}" type="pres">
      <dgm:prSet presAssocID="{3D7D8322-9AFB-4274-BD8A-07F8F8D30796}" presName="aNode" presStyleLbl="fgAcc1" presStyleIdx="0" presStyleCnt="2" custScaleX="102413" custScaleY="29748" custLinFactNeighborX="-58728" custLinFactNeighborY="7983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8A2C05-E498-43FD-90A5-709A2D0AFDDD}" type="pres">
      <dgm:prSet presAssocID="{3D7D8322-9AFB-4274-BD8A-07F8F8D30796}" presName="aSpace" presStyleCnt="0"/>
      <dgm:spPr/>
    </dgm:pt>
    <dgm:pt modelId="{39FFBB51-B4F1-4056-9C26-472FDB41D2E4}" type="pres">
      <dgm:prSet presAssocID="{CC772C8A-04AE-48DB-8FB2-1D54C59A84EC}" presName="aNode" presStyleLbl="fgAcc1" presStyleIdx="1" presStyleCnt="2" custScaleX="102520" custScaleY="34615" custLinFactNeighborX="-60730" custLinFactNeighborY="6248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2793CA-4EBD-4AA7-856C-AB5CB31B4451}" type="pres">
      <dgm:prSet presAssocID="{CC772C8A-04AE-48DB-8FB2-1D54C59A84EC}" presName="aSpace" presStyleCnt="0"/>
      <dgm:spPr/>
    </dgm:pt>
  </dgm:ptLst>
  <dgm:cxnLst>
    <dgm:cxn modelId="{A5D4DEB5-5FB8-4E5C-896F-D48FC177CD22}" type="presOf" srcId="{4DCBA584-C4C5-4E2C-8908-FDE11FFDF831}" destId="{419B097C-436C-4B52-9150-3E73F007577C}" srcOrd="0" destOrd="0" presId="urn:microsoft.com/office/officeart/2005/8/layout/pyramid2"/>
    <dgm:cxn modelId="{D9462E49-8FEB-49ED-9922-613D623514E7}" type="presOf" srcId="{3D7D8322-9AFB-4274-BD8A-07F8F8D30796}" destId="{A7E52E1A-31A8-4AA4-8CBB-BAFF81DDF996}" srcOrd="0" destOrd="0" presId="urn:microsoft.com/office/officeart/2005/8/layout/pyramid2"/>
    <dgm:cxn modelId="{D20B8DC2-63D4-470C-93C0-73E6B1D8A559}" srcId="{4DCBA584-C4C5-4E2C-8908-FDE11FFDF831}" destId="{CC772C8A-04AE-48DB-8FB2-1D54C59A84EC}" srcOrd="1" destOrd="0" parTransId="{8CC74FD8-EBD7-4A21-A7BC-66EA3BEED7ED}" sibTransId="{A1458E5F-DA8D-4A57-804A-06843055EAF5}"/>
    <dgm:cxn modelId="{D71F29E5-0D3E-43A1-AF8B-DFDCB47AB94D}" srcId="{4DCBA584-C4C5-4E2C-8908-FDE11FFDF831}" destId="{3D7D8322-9AFB-4274-BD8A-07F8F8D30796}" srcOrd="0" destOrd="0" parTransId="{DFBCF0E1-2146-4EC0-B945-3D663C11B26B}" sibTransId="{A85FB92F-FB91-4AEA-A620-9F1E1A880168}"/>
    <dgm:cxn modelId="{E710B883-42AF-400A-BDFA-F912599C47EC}" type="presOf" srcId="{CC772C8A-04AE-48DB-8FB2-1D54C59A84EC}" destId="{39FFBB51-B4F1-4056-9C26-472FDB41D2E4}" srcOrd="0" destOrd="0" presId="urn:microsoft.com/office/officeart/2005/8/layout/pyramid2"/>
    <dgm:cxn modelId="{ACF7D72F-69E6-4A58-B921-EC71910697F0}" type="presParOf" srcId="{419B097C-436C-4B52-9150-3E73F007577C}" destId="{A673CFCB-E0C1-41B1-9FC9-7F86AFAA1F64}" srcOrd="0" destOrd="0" presId="urn:microsoft.com/office/officeart/2005/8/layout/pyramid2"/>
    <dgm:cxn modelId="{3A29D610-A543-4C1F-A41D-1FF076896A4A}" type="presParOf" srcId="{419B097C-436C-4B52-9150-3E73F007577C}" destId="{486936BF-9889-47F7-B77E-C110F5A835CA}" srcOrd="1" destOrd="0" presId="urn:microsoft.com/office/officeart/2005/8/layout/pyramid2"/>
    <dgm:cxn modelId="{F3F92252-8C1B-48D0-937E-0F82CA9BB285}" type="presParOf" srcId="{486936BF-9889-47F7-B77E-C110F5A835CA}" destId="{A7E52E1A-31A8-4AA4-8CBB-BAFF81DDF996}" srcOrd="0" destOrd="0" presId="urn:microsoft.com/office/officeart/2005/8/layout/pyramid2"/>
    <dgm:cxn modelId="{4656CA6E-CDB6-4D02-BACF-CE6FE32AE832}" type="presParOf" srcId="{486936BF-9889-47F7-B77E-C110F5A835CA}" destId="{768A2C05-E498-43FD-90A5-709A2D0AFDDD}" srcOrd="1" destOrd="0" presId="urn:microsoft.com/office/officeart/2005/8/layout/pyramid2"/>
    <dgm:cxn modelId="{4F91A1AA-0753-4EDD-8AF2-2B14CE5DD670}" type="presParOf" srcId="{486936BF-9889-47F7-B77E-C110F5A835CA}" destId="{39FFBB51-B4F1-4056-9C26-472FDB41D2E4}" srcOrd="2" destOrd="0" presId="urn:microsoft.com/office/officeart/2005/8/layout/pyramid2"/>
    <dgm:cxn modelId="{2E435B25-5E0C-4600-9286-65D2FC9574FF}" type="presParOf" srcId="{486936BF-9889-47F7-B77E-C110F5A835CA}" destId="{472793CA-4EBD-4AA7-856C-AB5CB31B4451}" srcOrd="3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1158805-2BF2-45CC-AB2A-2432CC12885C}" type="doc">
      <dgm:prSet loTypeId="urn:microsoft.com/office/officeart/2005/8/layout/list1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C69483C-3EA8-41CA-8AE2-C9DF636DFD57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ИНФОРМАЦИОННО-СТАТИСТИЧЕСКИЕ МАТЕРИАЛЫ </a:t>
          </a:r>
          <a:endParaRPr lang="ru-RU" sz="1200" dirty="0"/>
        </a:p>
      </dgm:t>
    </dgm:pt>
    <dgm:pt modelId="{A79CEA47-6B63-4123-A164-77A67C222988}" type="parTrans" cxnId="{4F20D647-6FCE-4C6A-80C7-F355528F9CB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742F8580-4889-4787-9449-2231967ED9AE}" type="sibTrans" cxnId="{4F20D647-6FCE-4C6A-80C7-F355528F9CBE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C56C22F5-1DB7-4E66-AAA3-90A8D19D557A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СБОРНИКИ</a:t>
          </a:r>
          <a:endParaRPr lang="ru-RU" sz="1200" dirty="0"/>
        </a:p>
      </dgm:t>
    </dgm:pt>
    <dgm:pt modelId="{E4A31B46-1C53-475D-8394-490576FB564F}" type="parTrans" cxnId="{645A669C-B11A-4715-854C-3E99D3BEF0B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3CED3F4A-A702-4C8C-848D-AEDDBF2D7F98}" type="sibTrans" cxnId="{645A669C-B11A-4715-854C-3E99D3BEF0B9}">
      <dgm:prSet/>
      <dgm:spPr/>
      <dgm:t>
        <a:bodyPr/>
        <a:lstStyle/>
        <a:p>
          <a:endParaRPr lang="ru-RU">
            <a:solidFill>
              <a:sysClr val="windowText" lastClr="000000"/>
            </a:solidFill>
          </a:endParaRPr>
        </a:p>
      </dgm:t>
    </dgm:pt>
    <dgm:pt modelId="{363A830F-5DF3-41DE-82E3-C12DD578CE05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СРОЧНЫЕ ИНФОРМАЦИИ ПО АКТУАЛЬНЫМ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ВОПРОСАМ, ЭКСПРЕСС-ИНФОРМАЦИИ </a:t>
          </a:r>
        </a:p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И ИНФОРМАЦИИ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DB784B02-4C0B-4842-B979-3B83B2425A02}" type="parTrans" cxnId="{A1F69E0D-9E35-448C-8A8F-6FDB56AE1455}">
      <dgm:prSet/>
      <dgm:spPr/>
      <dgm:t>
        <a:bodyPr/>
        <a:lstStyle/>
        <a:p>
          <a:endParaRPr lang="ru-RU"/>
        </a:p>
      </dgm:t>
    </dgm:pt>
    <dgm:pt modelId="{48F5513B-866E-4B7C-9264-91F5B33C6685}" type="sibTrans" cxnId="{A1F69E0D-9E35-448C-8A8F-6FDB56AE1455}">
      <dgm:prSet/>
      <dgm:spPr/>
      <dgm:t>
        <a:bodyPr/>
        <a:lstStyle/>
        <a:p>
          <a:endParaRPr lang="ru-RU"/>
        </a:p>
      </dgm:t>
    </dgm:pt>
    <dgm:pt modelId="{4B07287C-6A97-4F1E-93C8-5C5058D8774E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ПРЕЗЕНТАЦИИ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3C1283B4-6023-401E-A494-D2D36E291E7B}" type="parTrans" cxnId="{AEB36E3F-FEBA-4190-9F7A-4BBD2D9F65F2}">
      <dgm:prSet/>
      <dgm:spPr/>
      <dgm:t>
        <a:bodyPr/>
        <a:lstStyle/>
        <a:p>
          <a:endParaRPr lang="ru-RU"/>
        </a:p>
      </dgm:t>
    </dgm:pt>
    <dgm:pt modelId="{9A70E290-DFF8-40FA-B904-9C987560CD5E}" type="sibTrans" cxnId="{AEB36E3F-FEBA-4190-9F7A-4BBD2D9F65F2}">
      <dgm:prSet/>
      <dgm:spPr/>
      <dgm:t>
        <a:bodyPr/>
        <a:lstStyle/>
        <a:p>
          <a:endParaRPr lang="ru-RU"/>
        </a:p>
      </dgm:t>
    </dgm:pt>
    <dgm:pt modelId="{7D34B6EF-949F-40F8-9959-3C3A321579B3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ДОКЛАДЫ</a:t>
          </a:r>
          <a:endParaRPr lang="ru-RU" sz="1200" dirty="0"/>
        </a:p>
      </dgm:t>
    </dgm:pt>
    <dgm:pt modelId="{3E345B10-4C3D-4504-87AD-88591FAF80EF}" type="parTrans" cxnId="{9D6ACD89-0183-4564-A7DC-40FD8D4D2EC5}">
      <dgm:prSet/>
      <dgm:spPr/>
      <dgm:t>
        <a:bodyPr/>
        <a:lstStyle/>
        <a:p>
          <a:endParaRPr lang="ru-RU"/>
        </a:p>
      </dgm:t>
    </dgm:pt>
    <dgm:pt modelId="{8508F7EB-DB51-4CFA-BE1B-5C12ADB6999C}" type="sibTrans" cxnId="{9D6ACD89-0183-4564-A7DC-40FD8D4D2EC5}">
      <dgm:prSet/>
      <dgm:spPr/>
      <dgm:t>
        <a:bodyPr/>
        <a:lstStyle/>
        <a:p>
          <a:endParaRPr lang="ru-RU"/>
        </a:p>
      </dgm:t>
    </dgm:pt>
    <dgm:pt modelId="{571CFF54-3B8E-41C8-8405-E846E5EEB62B}">
      <dgm:prSet phldrT="[Текст]"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БЮЛЛЕТЕНИ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289EEA0B-9BC3-4E9E-8329-DE0208F51D9B}" type="sibTrans" cxnId="{2CBBBE4A-18DC-4BB0-9034-A1298508BD62}">
      <dgm:prSet/>
      <dgm:spPr/>
      <dgm:t>
        <a:bodyPr/>
        <a:lstStyle/>
        <a:p>
          <a:endParaRPr lang="ru-RU"/>
        </a:p>
      </dgm:t>
    </dgm:pt>
    <dgm:pt modelId="{1BCA5612-2AC8-46D4-BF4C-E440BF8089D1}" type="parTrans" cxnId="{2CBBBE4A-18DC-4BB0-9034-A1298508BD62}">
      <dgm:prSet/>
      <dgm:spPr/>
      <dgm:t>
        <a:bodyPr/>
        <a:lstStyle/>
        <a:p>
          <a:endParaRPr lang="ru-RU"/>
        </a:p>
      </dgm:t>
    </dgm:pt>
    <dgm:pt modelId="{95C6DB90-3CED-4F93-9DA1-304AD6E00546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БУКЛЕТЫ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FC357093-4701-4950-9D20-F2B45F60520A}" type="parTrans" cxnId="{68F55509-C29B-4E0E-9661-AF36DE8B277C}">
      <dgm:prSet/>
      <dgm:spPr/>
      <dgm:t>
        <a:bodyPr/>
        <a:lstStyle/>
        <a:p>
          <a:endParaRPr lang="ru-RU"/>
        </a:p>
      </dgm:t>
    </dgm:pt>
    <dgm:pt modelId="{D92F541A-BA41-4C4D-8341-E924E3CFC85D}" type="sibTrans" cxnId="{68F55509-C29B-4E0E-9661-AF36DE8B277C}">
      <dgm:prSet/>
      <dgm:spPr/>
      <dgm:t>
        <a:bodyPr/>
        <a:lstStyle/>
        <a:p>
          <a:endParaRPr lang="ru-RU"/>
        </a:p>
      </dgm:t>
    </dgm:pt>
    <dgm:pt modelId="{D0705070-8048-4987-8B87-146904420355}">
      <dgm:prSet custT="1"/>
      <dgm:spPr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</dgm:spPr>
      <dgm:t>
        <a:bodyPr/>
        <a:lstStyle/>
        <a:p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СТАТИСТИЧЕСКИЕ ТАБЛИЦЫ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dgm:t>
    </dgm:pt>
    <dgm:pt modelId="{FAC1C39E-E604-4BBD-99F6-78BCE86D069E}" type="parTrans" cxnId="{E1020EBF-9CBA-4B06-B9E4-A6B1F9B58699}">
      <dgm:prSet/>
      <dgm:spPr/>
      <dgm:t>
        <a:bodyPr/>
        <a:lstStyle/>
        <a:p>
          <a:endParaRPr lang="ru-RU"/>
        </a:p>
      </dgm:t>
    </dgm:pt>
    <dgm:pt modelId="{2ED64EEF-0CA5-4BA9-90EB-7460A0534406}" type="sibTrans" cxnId="{E1020EBF-9CBA-4B06-B9E4-A6B1F9B58699}">
      <dgm:prSet/>
      <dgm:spPr/>
      <dgm:t>
        <a:bodyPr/>
        <a:lstStyle/>
        <a:p>
          <a:endParaRPr lang="ru-RU"/>
        </a:p>
      </dgm:t>
    </dgm:pt>
    <dgm:pt modelId="{60B78F1A-30D7-43CF-A8D4-19D0FF02848C}" type="pres">
      <dgm:prSet presAssocID="{C1158805-2BF2-45CC-AB2A-2432CC12885C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485093A-A634-468D-B353-71D65ADD9221}" type="pres">
      <dgm:prSet presAssocID="{AC69483C-3EA8-41CA-8AE2-C9DF636DFD57}" presName="parentLin" presStyleCnt="0"/>
      <dgm:spPr/>
      <dgm:t>
        <a:bodyPr/>
        <a:lstStyle/>
        <a:p>
          <a:endParaRPr lang="ru-RU"/>
        </a:p>
      </dgm:t>
    </dgm:pt>
    <dgm:pt modelId="{38891B6E-471F-4626-A142-8F71B3B33852}" type="pres">
      <dgm:prSet presAssocID="{AC69483C-3EA8-41CA-8AE2-C9DF636DFD57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78FF4E73-ABBD-4CD4-94B7-1E27B536D926}" type="pres">
      <dgm:prSet presAssocID="{AC69483C-3EA8-41CA-8AE2-C9DF636DFD57}" presName="parentText" presStyleLbl="node1" presStyleIdx="0" presStyleCnt="8" custScaleX="142857" custScaleY="323453" custLinFactX="49730" custLinFactNeighborX="100000" custLinFactNeighborY="235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8D50724-D8C2-4AF7-85D4-B4F9A886538F}" type="pres">
      <dgm:prSet presAssocID="{AC69483C-3EA8-41CA-8AE2-C9DF636DFD57}" presName="negativeSpace" presStyleCnt="0"/>
      <dgm:spPr/>
      <dgm:t>
        <a:bodyPr/>
        <a:lstStyle/>
        <a:p>
          <a:endParaRPr lang="ru-RU"/>
        </a:p>
      </dgm:t>
    </dgm:pt>
    <dgm:pt modelId="{90CD0E07-F52C-4A60-A03E-3209A1C4A21C}" type="pres">
      <dgm:prSet presAssocID="{AC69483C-3EA8-41CA-8AE2-C9DF636DFD57}" presName="childText" presStyleLbl="conFgAcc1" presStyleIdx="0" presStyleCnt="8" custLinFactY="-149408" custLinFactNeighborX="-666" custLinFactNeighborY="-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E1FC158-9C4A-40CD-80DC-0B2C8F28BAA7}" type="pres">
      <dgm:prSet presAssocID="{742F8580-4889-4787-9449-2231967ED9AE}" presName="spaceBetweenRectangles" presStyleCnt="0"/>
      <dgm:spPr/>
      <dgm:t>
        <a:bodyPr/>
        <a:lstStyle/>
        <a:p>
          <a:endParaRPr lang="ru-RU"/>
        </a:p>
      </dgm:t>
    </dgm:pt>
    <dgm:pt modelId="{5CBD3BC2-59D5-4F35-BB5D-685AEEA76755}" type="pres">
      <dgm:prSet presAssocID="{C56C22F5-1DB7-4E66-AAA3-90A8D19D557A}" presName="parentLin" presStyleCnt="0"/>
      <dgm:spPr/>
      <dgm:t>
        <a:bodyPr/>
        <a:lstStyle/>
        <a:p>
          <a:endParaRPr lang="ru-RU"/>
        </a:p>
      </dgm:t>
    </dgm:pt>
    <dgm:pt modelId="{B19CE5D5-8150-4C03-B334-37417AB02589}" type="pres">
      <dgm:prSet presAssocID="{C56C22F5-1DB7-4E66-AAA3-90A8D19D557A}" presName="parentLeftMargin" presStyleLbl="node1" presStyleIdx="0" presStyleCnt="8"/>
      <dgm:spPr/>
      <dgm:t>
        <a:bodyPr/>
        <a:lstStyle/>
        <a:p>
          <a:endParaRPr lang="ru-RU"/>
        </a:p>
      </dgm:t>
    </dgm:pt>
    <dgm:pt modelId="{B3DFB35A-D770-468C-963C-37D66528352F}" type="pres">
      <dgm:prSet presAssocID="{C56C22F5-1DB7-4E66-AAA3-90A8D19D557A}" presName="parentText" presStyleLbl="node1" presStyleIdx="1" presStyleCnt="8" custScaleX="147169" custScaleY="25815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D4E7DF-3018-45D0-9F14-6F3378BF4611}" type="pres">
      <dgm:prSet presAssocID="{C56C22F5-1DB7-4E66-AAA3-90A8D19D557A}" presName="negativeSpace" presStyleCnt="0"/>
      <dgm:spPr/>
      <dgm:t>
        <a:bodyPr/>
        <a:lstStyle/>
        <a:p>
          <a:endParaRPr lang="ru-RU"/>
        </a:p>
      </dgm:t>
    </dgm:pt>
    <dgm:pt modelId="{0CE069EC-C1D9-45AB-AAC3-EF87A08F0F90}" type="pres">
      <dgm:prSet presAssocID="{C56C22F5-1DB7-4E66-AAA3-90A8D19D557A}" presName="childText" presStyleLbl="conFgAcc1" presStyleIdx="1" presStyleCnt="8" custLinFactY="-100000" custLinFactNeighborX="552" custLinFactNeighborY="-18148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7FD0C65-A137-4C72-A3B0-86219ECCE682}" type="pres">
      <dgm:prSet presAssocID="{3CED3F4A-A702-4C8C-848D-AEDDBF2D7F98}" presName="spaceBetweenRectangles" presStyleCnt="0"/>
      <dgm:spPr/>
      <dgm:t>
        <a:bodyPr/>
        <a:lstStyle/>
        <a:p>
          <a:endParaRPr lang="ru-RU"/>
        </a:p>
      </dgm:t>
    </dgm:pt>
    <dgm:pt modelId="{E25D5F8C-9B68-4FA2-AE0F-B70C47818BC9}" type="pres">
      <dgm:prSet presAssocID="{571CFF54-3B8E-41C8-8405-E846E5EEB62B}" presName="parentLin" presStyleCnt="0"/>
      <dgm:spPr/>
    </dgm:pt>
    <dgm:pt modelId="{28681629-D764-4DC6-A5CF-912910C51EAC}" type="pres">
      <dgm:prSet presAssocID="{571CFF54-3B8E-41C8-8405-E846E5EEB62B}" presName="parentLeftMargin" presStyleLbl="node1" presStyleIdx="1" presStyleCnt="8"/>
      <dgm:spPr/>
      <dgm:t>
        <a:bodyPr/>
        <a:lstStyle/>
        <a:p>
          <a:endParaRPr lang="ru-RU"/>
        </a:p>
      </dgm:t>
    </dgm:pt>
    <dgm:pt modelId="{F23C01BF-9F61-47ED-9844-8A6058F6E84F}" type="pres">
      <dgm:prSet presAssocID="{571CFF54-3B8E-41C8-8405-E846E5EEB62B}" presName="parentText" presStyleLbl="node1" presStyleIdx="2" presStyleCnt="8" custScaleX="141504" custScaleY="2120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109B71-E189-4D9F-9F9C-3BF3D580140C}" type="pres">
      <dgm:prSet presAssocID="{571CFF54-3B8E-41C8-8405-E846E5EEB62B}" presName="negativeSpace" presStyleCnt="0"/>
      <dgm:spPr/>
    </dgm:pt>
    <dgm:pt modelId="{F4375E41-08F0-4D1A-814E-69630FBDC9C1}" type="pres">
      <dgm:prSet presAssocID="{571CFF54-3B8E-41C8-8405-E846E5EEB62B}" presName="childText" presStyleLbl="conFgAcc1" presStyleIdx="2" presStyleCnt="8" custLinFactY="-100000" custLinFactNeighborX="552" custLinFactNeighborY="-118937">
        <dgm:presLayoutVars>
          <dgm:bulletEnabled val="1"/>
        </dgm:presLayoutVars>
      </dgm:prSet>
      <dgm:spPr/>
    </dgm:pt>
    <dgm:pt modelId="{2FB419B9-118C-4853-9602-DAA03C31279E}" type="pres">
      <dgm:prSet presAssocID="{289EEA0B-9BC3-4E9E-8329-DE0208F51D9B}" presName="spaceBetweenRectangles" presStyleCnt="0"/>
      <dgm:spPr/>
    </dgm:pt>
    <dgm:pt modelId="{E439C6DE-A0D0-4A17-AA77-7F998477D84F}" type="pres">
      <dgm:prSet presAssocID="{7D34B6EF-949F-40F8-9959-3C3A321579B3}" presName="parentLin" presStyleCnt="0"/>
      <dgm:spPr/>
    </dgm:pt>
    <dgm:pt modelId="{DCF4AEDE-3406-4F05-A895-76716ABC1EB3}" type="pres">
      <dgm:prSet presAssocID="{7D34B6EF-949F-40F8-9959-3C3A321579B3}" presName="parentLeftMargin" presStyleLbl="node1" presStyleIdx="2" presStyleCnt="8"/>
      <dgm:spPr/>
      <dgm:t>
        <a:bodyPr/>
        <a:lstStyle/>
        <a:p>
          <a:endParaRPr lang="ru-RU"/>
        </a:p>
      </dgm:t>
    </dgm:pt>
    <dgm:pt modelId="{6F9F706C-0BE7-4E84-836E-3F23B96750D8}" type="pres">
      <dgm:prSet presAssocID="{7D34B6EF-949F-40F8-9959-3C3A321579B3}" presName="parentText" presStyleLbl="node1" presStyleIdx="3" presStyleCnt="8" custScaleX="142857" custScaleY="23027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87C02E-D200-4036-8E6D-AE18E03A8BE0}" type="pres">
      <dgm:prSet presAssocID="{7D34B6EF-949F-40F8-9959-3C3A321579B3}" presName="negativeSpace" presStyleCnt="0"/>
      <dgm:spPr/>
    </dgm:pt>
    <dgm:pt modelId="{8F7F9594-F41E-4682-BD81-4A39F35ECDB9}" type="pres">
      <dgm:prSet presAssocID="{7D34B6EF-949F-40F8-9959-3C3A321579B3}" presName="childText" presStyleLbl="conFgAcc1" presStyleIdx="3" presStyleCnt="8" custLinFactY="-100000" custLinFactNeighborX="-666" custLinFactNeighborY="-19413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88650CB-F036-42C7-8A48-77AC5638BDEE}" type="pres">
      <dgm:prSet presAssocID="{8508F7EB-DB51-4CFA-BE1B-5C12ADB6999C}" presName="spaceBetweenRectangles" presStyleCnt="0"/>
      <dgm:spPr/>
    </dgm:pt>
    <dgm:pt modelId="{5A09EBC2-DD7F-4303-B042-BB2BDCE59C0E}" type="pres">
      <dgm:prSet presAssocID="{363A830F-5DF3-41DE-82E3-C12DD578CE05}" presName="parentLin" presStyleCnt="0"/>
      <dgm:spPr/>
      <dgm:t>
        <a:bodyPr/>
        <a:lstStyle/>
        <a:p>
          <a:endParaRPr lang="ru-RU"/>
        </a:p>
      </dgm:t>
    </dgm:pt>
    <dgm:pt modelId="{4E313C52-78A0-4FAB-9238-2139E8EA06CB}" type="pres">
      <dgm:prSet presAssocID="{363A830F-5DF3-41DE-82E3-C12DD578CE05}" presName="parentLeftMargin" presStyleLbl="node1" presStyleIdx="3" presStyleCnt="8"/>
      <dgm:spPr/>
      <dgm:t>
        <a:bodyPr/>
        <a:lstStyle/>
        <a:p>
          <a:endParaRPr lang="ru-RU"/>
        </a:p>
      </dgm:t>
    </dgm:pt>
    <dgm:pt modelId="{214AF8FE-7AF6-48FC-8FFA-B8C95190CA39}" type="pres">
      <dgm:prSet presAssocID="{363A830F-5DF3-41DE-82E3-C12DD578CE05}" presName="parentText" presStyleLbl="node1" presStyleIdx="4" presStyleCnt="8" custScaleX="142857" custScaleY="60283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A13EE77-4FBC-482D-AB87-FAE75F3733D9}" type="pres">
      <dgm:prSet presAssocID="{363A830F-5DF3-41DE-82E3-C12DD578CE05}" presName="negativeSpace" presStyleCnt="0"/>
      <dgm:spPr/>
      <dgm:t>
        <a:bodyPr/>
        <a:lstStyle/>
        <a:p>
          <a:endParaRPr lang="ru-RU"/>
        </a:p>
      </dgm:t>
    </dgm:pt>
    <dgm:pt modelId="{B1159832-52FC-4E13-AC8F-7A2D9000DF20}" type="pres">
      <dgm:prSet presAssocID="{363A830F-5DF3-41DE-82E3-C12DD578CE05}" presName="childText" presStyleLbl="conFgAcc1" presStyleIdx="4" presStyleCnt="8" custLinFactY="-312587" custLinFactNeighborX="-666" custLinFactNeighborY="-4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468ACBB-DB37-42E7-9028-A5D2C25CF3A7}" type="pres">
      <dgm:prSet presAssocID="{48F5513B-866E-4B7C-9264-91F5B33C6685}" presName="spaceBetweenRectangles" presStyleCnt="0"/>
      <dgm:spPr/>
      <dgm:t>
        <a:bodyPr/>
        <a:lstStyle/>
        <a:p>
          <a:endParaRPr lang="ru-RU"/>
        </a:p>
      </dgm:t>
    </dgm:pt>
    <dgm:pt modelId="{8C736DA3-5600-4CC7-9B9C-7718E1F443E3}" type="pres">
      <dgm:prSet presAssocID="{95C6DB90-3CED-4F93-9DA1-304AD6E00546}" presName="parentLin" presStyleCnt="0"/>
      <dgm:spPr/>
    </dgm:pt>
    <dgm:pt modelId="{0DD9F508-02FC-43A5-B031-A27929CFFC0D}" type="pres">
      <dgm:prSet presAssocID="{95C6DB90-3CED-4F93-9DA1-304AD6E00546}" presName="parentLeftMargin" presStyleLbl="node1" presStyleIdx="4" presStyleCnt="8"/>
      <dgm:spPr/>
      <dgm:t>
        <a:bodyPr/>
        <a:lstStyle/>
        <a:p>
          <a:endParaRPr lang="ru-RU"/>
        </a:p>
      </dgm:t>
    </dgm:pt>
    <dgm:pt modelId="{173901BB-66C3-4406-A0D6-F4E54A19AD26}" type="pres">
      <dgm:prSet presAssocID="{95C6DB90-3CED-4F93-9DA1-304AD6E00546}" presName="parentText" presStyleLbl="node1" presStyleIdx="5" presStyleCnt="8" custScaleX="142857" custScaleY="25397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FD72B63-A6CB-406E-BC72-214E680502ED}" type="pres">
      <dgm:prSet presAssocID="{95C6DB90-3CED-4F93-9DA1-304AD6E00546}" presName="negativeSpace" presStyleCnt="0"/>
      <dgm:spPr/>
    </dgm:pt>
    <dgm:pt modelId="{E8ED1746-0498-426A-9EE6-FC0A2A846965}" type="pres">
      <dgm:prSet presAssocID="{95C6DB90-3CED-4F93-9DA1-304AD6E00546}" presName="childText" presStyleLbl="conFgAcc1" presStyleIdx="5" presStyleCnt="8" custLinFactY="-100000" custLinFactNeighborX="561" custLinFactNeighborY="-159056">
        <dgm:presLayoutVars>
          <dgm:bulletEnabled val="1"/>
        </dgm:presLayoutVars>
      </dgm:prSet>
      <dgm:spPr/>
    </dgm:pt>
    <dgm:pt modelId="{E84D690B-74E8-43EA-8B1B-92D96400AD3B}" type="pres">
      <dgm:prSet presAssocID="{D92F541A-BA41-4C4D-8341-E924E3CFC85D}" presName="spaceBetweenRectangles" presStyleCnt="0"/>
      <dgm:spPr/>
    </dgm:pt>
    <dgm:pt modelId="{14B7948F-273F-45AB-A932-B97E4209EDCC}" type="pres">
      <dgm:prSet presAssocID="{4B07287C-6A97-4F1E-93C8-5C5058D8774E}" presName="parentLin" presStyleCnt="0"/>
      <dgm:spPr/>
      <dgm:t>
        <a:bodyPr/>
        <a:lstStyle/>
        <a:p>
          <a:endParaRPr lang="ru-RU"/>
        </a:p>
      </dgm:t>
    </dgm:pt>
    <dgm:pt modelId="{D2CCFE5B-F31B-4B84-93C1-9EC4264B972A}" type="pres">
      <dgm:prSet presAssocID="{4B07287C-6A97-4F1E-93C8-5C5058D8774E}" presName="parentLeftMargin" presStyleLbl="node1" presStyleIdx="5" presStyleCnt="8"/>
      <dgm:spPr/>
      <dgm:t>
        <a:bodyPr/>
        <a:lstStyle/>
        <a:p>
          <a:endParaRPr lang="ru-RU"/>
        </a:p>
      </dgm:t>
    </dgm:pt>
    <dgm:pt modelId="{C64CE831-049C-428C-8ED6-B7D2A35204AD}" type="pres">
      <dgm:prSet presAssocID="{4B07287C-6A97-4F1E-93C8-5C5058D8774E}" presName="parentText" presStyleLbl="node1" presStyleIdx="6" presStyleCnt="8" custScaleX="142857" custScaleY="258319" custLinFactNeighborX="1377" custLinFactNeighborY="107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A63C0D-2593-433F-8401-70DFC9905892}" type="pres">
      <dgm:prSet presAssocID="{4B07287C-6A97-4F1E-93C8-5C5058D8774E}" presName="negativeSpace" presStyleCnt="0"/>
      <dgm:spPr/>
      <dgm:t>
        <a:bodyPr/>
        <a:lstStyle/>
        <a:p>
          <a:endParaRPr lang="ru-RU"/>
        </a:p>
      </dgm:t>
    </dgm:pt>
    <dgm:pt modelId="{6841C43D-6C10-449C-B83D-100EDF4DA43F}" type="pres">
      <dgm:prSet presAssocID="{4B07287C-6A97-4F1E-93C8-5C5058D8774E}" presName="childText" presStyleLbl="conFgAcc1" presStyleIdx="6" presStyleCnt="8" custLinFactY="-100000" custLinFactNeighborX="552" custLinFactNeighborY="-13642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A853111-0487-468A-9292-16EE4BCA528B}" type="pres">
      <dgm:prSet presAssocID="{9A70E290-DFF8-40FA-B904-9C987560CD5E}" presName="spaceBetweenRectangles" presStyleCnt="0"/>
      <dgm:spPr/>
    </dgm:pt>
    <dgm:pt modelId="{09099B1E-0D6C-4319-8ECA-4600796D5E4B}" type="pres">
      <dgm:prSet presAssocID="{D0705070-8048-4987-8B87-146904420355}" presName="parentLin" presStyleCnt="0"/>
      <dgm:spPr/>
    </dgm:pt>
    <dgm:pt modelId="{B8231CD3-66E3-422C-81C0-6D7A7752938A}" type="pres">
      <dgm:prSet presAssocID="{D0705070-8048-4987-8B87-146904420355}" presName="parentLeftMargin" presStyleLbl="node1" presStyleIdx="6" presStyleCnt="8"/>
      <dgm:spPr/>
      <dgm:t>
        <a:bodyPr/>
        <a:lstStyle/>
        <a:p>
          <a:endParaRPr lang="ru-RU"/>
        </a:p>
      </dgm:t>
    </dgm:pt>
    <dgm:pt modelId="{A6D33AF7-61FE-4D65-B104-151C5176ABBF}" type="pres">
      <dgm:prSet presAssocID="{D0705070-8048-4987-8B87-146904420355}" presName="parentText" presStyleLbl="node1" presStyleIdx="7" presStyleCnt="8" custScaleX="142997" custScaleY="258922" custLinFactNeighborX="21595" custLinFactNeighborY="5072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1985E6-216E-4C12-8A14-A4AA6447377F}" type="pres">
      <dgm:prSet presAssocID="{D0705070-8048-4987-8B87-146904420355}" presName="negativeSpace" presStyleCnt="0"/>
      <dgm:spPr/>
    </dgm:pt>
    <dgm:pt modelId="{CF53B381-CE20-464B-BB14-49CA4B6BF575}" type="pres">
      <dgm:prSet presAssocID="{D0705070-8048-4987-8B87-146904420355}" presName="childText" presStyleLbl="conFgAcc1" presStyleIdx="7" presStyleCnt="8" custLinFactY="-4992" custLinFactNeighborX="413" custLinFactNeighborY="-100000">
        <dgm:presLayoutVars>
          <dgm:bulletEnabled val="1"/>
        </dgm:presLayoutVars>
      </dgm:prSet>
      <dgm:spPr/>
    </dgm:pt>
  </dgm:ptLst>
  <dgm:cxnLst>
    <dgm:cxn modelId="{EB8516A1-123E-43A6-9FE9-9543C3BB0FC5}" type="presOf" srcId="{4B07287C-6A97-4F1E-93C8-5C5058D8774E}" destId="{D2CCFE5B-F31B-4B84-93C1-9EC4264B972A}" srcOrd="0" destOrd="0" presId="urn:microsoft.com/office/officeart/2005/8/layout/list1"/>
    <dgm:cxn modelId="{E9DA8805-D416-4B89-BC32-24C5F75A3CBD}" type="presOf" srcId="{7D34B6EF-949F-40F8-9959-3C3A321579B3}" destId="{DCF4AEDE-3406-4F05-A895-76716ABC1EB3}" srcOrd="0" destOrd="0" presId="urn:microsoft.com/office/officeart/2005/8/layout/list1"/>
    <dgm:cxn modelId="{390C1137-A50A-4044-9866-465CB240131A}" type="presOf" srcId="{AC69483C-3EA8-41CA-8AE2-C9DF636DFD57}" destId="{38891B6E-471F-4626-A142-8F71B3B33852}" srcOrd="0" destOrd="0" presId="urn:microsoft.com/office/officeart/2005/8/layout/list1"/>
    <dgm:cxn modelId="{645A669C-B11A-4715-854C-3E99D3BEF0B9}" srcId="{C1158805-2BF2-45CC-AB2A-2432CC12885C}" destId="{C56C22F5-1DB7-4E66-AAA3-90A8D19D557A}" srcOrd="1" destOrd="0" parTransId="{E4A31B46-1C53-475D-8394-490576FB564F}" sibTransId="{3CED3F4A-A702-4C8C-848D-AEDDBF2D7F98}"/>
    <dgm:cxn modelId="{7CD162F4-23A2-4D1F-BEC2-40B2C23695EC}" type="presOf" srcId="{363A830F-5DF3-41DE-82E3-C12DD578CE05}" destId="{4E313C52-78A0-4FAB-9238-2139E8EA06CB}" srcOrd="0" destOrd="0" presId="urn:microsoft.com/office/officeart/2005/8/layout/list1"/>
    <dgm:cxn modelId="{9D6ACD89-0183-4564-A7DC-40FD8D4D2EC5}" srcId="{C1158805-2BF2-45CC-AB2A-2432CC12885C}" destId="{7D34B6EF-949F-40F8-9959-3C3A321579B3}" srcOrd="3" destOrd="0" parTransId="{3E345B10-4C3D-4504-87AD-88591FAF80EF}" sibTransId="{8508F7EB-DB51-4CFA-BE1B-5C12ADB6999C}"/>
    <dgm:cxn modelId="{051BD8EC-E958-4F2D-82CE-56B310E3E7B1}" type="presOf" srcId="{C56C22F5-1DB7-4E66-AAA3-90A8D19D557A}" destId="{B3DFB35A-D770-468C-963C-37D66528352F}" srcOrd="1" destOrd="0" presId="urn:microsoft.com/office/officeart/2005/8/layout/list1"/>
    <dgm:cxn modelId="{B0E89243-528C-48AF-AEB6-2F693A020B40}" type="presOf" srcId="{571CFF54-3B8E-41C8-8405-E846E5EEB62B}" destId="{F23C01BF-9F61-47ED-9844-8A6058F6E84F}" srcOrd="1" destOrd="0" presId="urn:microsoft.com/office/officeart/2005/8/layout/list1"/>
    <dgm:cxn modelId="{CF9B74CF-628A-47D7-B778-55A6B89449F1}" type="presOf" srcId="{95C6DB90-3CED-4F93-9DA1-304AD6E00546}" destId="{0DD9F508-02FC-43A5-B031-A27929CFFC0D}" srcOrd="0" destOrd="0" presId="urn:microsoft.com/office/officeart/2005/8/layout/list1"/>
    <dgm:cxn modelId="{A1F69E0D-9E35-448C-8A8F-6FDB56AE1455}" srcId="{C1158805-2BF2-45CC-AB2A-2432CC12885C}" destId="{363A830F-5DF3-41DE-82E3-C12DD578CE05}" srcOrd="4" destOrd="0" parTransId="{DB784B02-4C0B-4842-B979-3B83B2425A02}" sibTransId="{48F5513B-866E-4B7C-9264-91F5B33C6685}"/>
    <dgm:cxn modelId="{E1020EBF-9CBA-4B06-B9E4-A6B1F9B58699}" srcId="{C1158805-2BF2-45CC-AB2A-2432CC12885C}" destId="{D0705070-8048-4987-8B87-146904420355}" srcOrd="7" destOrd="0" parTransId="{FAC1C39E-E604-4BBD-99F6-78BCE86D069E}" sibTransId="{2ED64EEF-0CA5-4BA9-90EB-7460A0534406}"/>
    <dgm:cxn modelId="{4F20D647-6FCE-4C6A-80C7-F355528F9CBE}" srcId="{C1158805-2BF2-45CC-AB2A-2432CC12885C}" destId="{AC69483C-3EA8-41CA-8AE2-C9DF636DFD57}" srcOrd="0" destOrd="0" parTransId="{A79CEA47-6B63-4123-A164-77A67C222988}" sibTransId="{742F8580-4889-4787-9449-2231967ED9AE}"/>
    <dgm:cxn modelId="{4A60AF6B-246C-4081-A784-0E02CDC9A53F}" type="presOf" srcId="{95C6DB90-3CED-4F93-9DA1-304AD6E00546}" destId="{173901BB-66C3-4406-A0D6-F4E54A19AD26}" srcOrd="1" destOrd="0" presId="urn:microsoft.com/office/officeart/2005/8/layout/list1"/>
    <dgm:cxn modelId="{68F55509-C29B-4E0E-9661-AF36DE8B277C}" srcId="{C1158805-2BF2-45CC-AB2A-2432CC12885C}" destId="{95C6DB90-3CED-4F93-9DA1-304AD6E00546}" srcOrd="5" destOrd="0" parTransId="{FC357093-4701-4950-9D20-F2B45F60520A}" sibTransId="{D92F541A-BA41-4C4D-8341-E924E3CFC85D}"/>
    <dgm:cxn modelId="{41286350-7904-43C7-AFBD-57A1BFB5D786}" type="presOf" srcId="{D0705070-8048-4987-8B87-146904420355}" destId="{A6D33AF7-61FE-4D65-B104-151C5176ABBF}" srcOrd="1" destOrd="0" presId="urn:microsoft.com/office/officeart/2005/8/layout/list1"/>
    <dgm:cxn modelId="{AEB36E3F-FEBA-4190-9F7A-4BBD2D9F65F2}" srcId="{C1158805-2BF2-45CC-AB2A-2432CC12885C}" destId="{4B07287C-6A97-4F1E-93C8-5C5058D8774E}" srcOrd="6" destOrd="0" parTransId="{3C1283B4-6023-401E-A494-D2D36E291E7B}" sibTransId="{9A70E290-DFF8-40FA-B904-9C987560CD5E}"/>
    <dgm:cxn modelId="{72BCEDA3-C77C-4D03-8839-4627806FBDAC}" type="presOf" srcId="{C56C22F5-1DB7-4E66-AAA3-90A8D19D557A}" destId="{B19CE5D5-8150-4C03-B334-37417AB02589}" srcOrd="0" destOrd="0" presId="urn:microsoft.com/office/officeart/2005/8/layout/list1"/>
    <dgm:cxn modelId="{B1407879-3D35-4497-A6CE-CFCD4B31D618}" type="presOf" srcId="{4B07287C-6A97-4F1E-93C8-5C5058D8774E}" destId="{C64CE831-049C-428C-8ED6-B7D2A35204AD}" srcOrd="1" destOrd="0" presId="urn:microsoft.com/office/officeart/2005/8/layout/list1"/>
    <dgm:cxn modelId="{94B9C828-C809-409C-AE1B-519D5898C228}" type="presOf" srcId="{7D34B6EF-949F-40F8-9959-3C3A321579B3}" destId="{6F9F706C-0BE7-4E84-836E-3F23B96750D8}" srcOrd="1" destOrd="0" presId="urn:microsoft.com/office/officeart/2005/8/layout/list1"/>
    <dgm:cxn modelId="{E71426BC-A806-4CAD-B5A5-99B5CDC333DF}" type="presOf" srcId="{363A830F-5DF3-41DE-82E3-C12DD578CE05}" destId="{214AF8FE-7AF6-48FC-8FFA-B8C95190CA39}" srcOrd="1" destOrd="0" presId="urn:microsoft.com/office/officeart/2005/8/layout/list1"/>
    <dgm:cxn modelId="{2CBBBE4A-18DC-4BB0-9034-A1298508BD62}" srcId="{C1158805-2BF2-45CC-AB2A-2432CC12885C}" destId="{571CFF54-3B8E-41C8-8405-E846E5EEB62B}" srcOrd="2" destOrd="0" parTransId="{1BCA5612-2AC8-46D4-BF4C-E440BF8089D1}" sibTransId="{289EEA0B-9BC3-4E9E-8329-DE0208F51D9B}"/>
    <dgm:cxn modelId="{ED25B551-F746-4B35-A8C8-6C6628D4A73A}" type="presOf" srcId="{C1158805-2BF2-45CC-AB2A-2432CC12885C}" destId="{60B78F1A-30D7-43CF-A8D4-19D0FF02848C}" srcOrd="0" destOrd="0" presId="urn:microsoft.com/office/officeart/2005/8/layout/list1"/>
    <dgm:cxn modelId="{A3B64BA2-0894-41B0-8D6B-C2F8EE96CC69}" type="presOf" srcId="{571CFF54-3B8E-41C8-8405-E846E5EEB62B}" destId="{28681629-D764-4DC6-A5CF-912910C51EAC}" srcOrd="0" destOrd="0" presId="urn:microsoft.com/office/officeart/2005/8/layout/list1"/>
    <dgm:cxn modelId="{D7004FF4-7B92-4898-BE34-29C823E20C31}" type="presOf" srcId="{D0705070-8048-4987-8B87-146904420355}" destId="{B8231CD3-66E3-422C-81C0-6D7A7752938A}" srcOrd="0" destOrd="0" presId="urn:microsoft.com/office/officeart/2005/8/layout/list1"/>
    <dgm:cxn modelId="{27BE9AF1-79F8-403D-880E-0C5517DC8192}" type="presOf" srcId="{AC69483C-3EA8-41CA-8AE2-C9DF636DFD57}" destId="{78FF4E73-ABBD-4CD4-94B7-1E27B536D926}" srcOrd="1" destOrd="0" presId="urn:microsoft.com/office/officeart/2005/8/layout/list1"/>
    <dgm:cxn modelId="{A5F28927-ED57-4490-8312-69307DAF9A97}" type="presParOf" srcId="{60B78F1A-30D7-43CF-A8D4-19D0FF02848C}" destId="{F485093A-A634-468D-B353-71D65ADD9221}" srcOrd="0" destOrd="0" presId="urn:microsoft.com/office/officeart/2005/8/layout/list1"/>
    <dgm:cxn modelId="{94FF83D0-CB58-4078-B40B-D4E3BB9C46AE}" type="presParOf" srcId="{F485093A-A634-468D-B353-71D65ADD9221}" destId="{38891B6E-471F-4626-A142-8F71B3B33852}" srcOrd="0" destOrd="0" presId="urn:microsoft.com/office/officeart/2005/8/layout/list1"/>
    <dgm:cxn modelId="{415B2DDC-56B1-44B4-B535-7ABD7EAA7193}" type="presParOf" srcId="{F485093A-A634-468D-B353-71D65ADD9221}" destId="{78FF4E73-ABBD-4CD4-94B7-1E27B536D926}" srcOrd="1" destOrd="0" presId="urn:microsoft.com/office/officeart/2005/8/layout/list1"/>
    <dgm:cxn modelId="{18B7FC57-9E1C-40C9-B09C-EC258BDAAA85}" type="presParOf" srcId="{60B78F1A-30D7-43CF-A8D4-19D0FF02848C}" destId="{18D50724-D8C2-4AF7-85D4-B4F9A886538F}" srcOrd="1" destOrd="0" presId="urn:microsoft.com/office/officeart/2005/8/layout/list1"/>
    <dgm:cxn modelId="{59B94BED-5832-4D1C-87AB-94BFEE5FCC0D}" type="presParOf" srcId="{60B78F1A-30D7-43CF-A8D4-19D0FF02848C}" destId="{90CD0E07-F52C-4A60-A03E-3209A1C4A21C}" srcOrd="2" destOrd="0" presId="urn:microsoft.com/office/officeart/2005/8/layout/list1"/>
    <dgm:cxn modelId="{1D5616FC-44A4-4DAD-BE8C-C19C73AFCAD7}" type="presParOf" srcId="{60B78F1A-30D7-43CF-A8D4-19D0FF02848C}" destId="{EE1FC158-9C4A-40CD-80DC-0B2C8F28BAA7}" srcOrd="3" destOrd="0" presId="urn:microsoft.com/office/officeart/2005/8/layout/list1"/>
    <dgm:cxn modelId="{4F1C4390-7393-4368-B7A9-593BF40399DB}" type="presParOf" srcId="{60B78F1A-30D7-43CF-A8D4-19D0FF02848C}" destId="{5CBD3BC2-59D5-4F35-BB5D-685AEEA76755}" srcOrd="4" destOrd="0" presId="urn:microsoft.com/office/officeart/2005/8/layout/list1"/>
    <dgm:cxn modelId="{47EA4DBC-1029-44CF-BE3E-E307B1FCA12F}" type="presParOf" srcId="{5CBD3BC2-59D5-4F35-BB5D-685AEEA76755}" destId="{B19CE5D5-8150-4C03-B334-37417AB02589}" srcOrd="0" destOrd="0" presId="urn:microsoft.com/office/officeart/2005/8/layout/list1"/>
    <dgm:cxn modelId="{FF12BD93-AFCC-4186-83FB-DA0C5FE6696A}" type="presParOf" srcId="{5CBD3BC2-59D5-4F35-BB5D-685AEEA76755}" destId="{B3DFB35A-D770-468C-963C-37D66528352F}" srcOrd="1" destOrd="0" presId="urn:microsoft.com/office/officeart/2005/8/layout/list1"/>
    <dgm:cxn modelId="{6B55F383-E555-4DC7-A0EB-DAE362793714}" type="presParOf" srcId="{60B78F1A-30D7-43CF-A8D4-19D0FF02848C}" destId="{40D4E7DF-3018-45D0-9F14-6F3378BF4611}" srcOrd="5" destOrd="0" presId="urn:microsoft.com/office/officeart/2005/8/layout/list1"/>
    <dgm:cxn modelId="{6D834AB2-C386-4103-B2EC-56FB6C044597}" type="presParOf" srcId="{60B78F1A-30D7-43CF-A8D4-19D0FF02848C}" destId="{0CE069EC-C1D9-45AB-AAC3-EF87A08F0F90}" srcOrd="6" destOrd="0" presId="urn:microsoft.com/office/officeart/2005/8/layout/list1"/>
    <dgm:cxn modelId="{1D38779B-DC2E-4F9B-B1F4-0FADA3398DE7}" type="presParOf" srcId="{60B78F1A-30D7-43CF-A8D4-19D0FF02848C}" destId="{97FD0C65-A137-4C72-A3B0-86219ECCE682}" srcOrd="7" destOrd="0" presId="urn:microsoft.com/office/officeart/2005/8/layout/list1"/>
    <dgm:cxn modelId="{A356B257-D3AE-49DA-B5B8-155AAABB1DD7}" type="presParOf" srcId="{60B78F1A-30D7-43CF-A8D4-19D0FF02848C}" destId="{E25D5F8C-9B68-4FA2-AE0F-B70C47818BC9}" srcOrd="8" destOrd="0" presId="urn:microsoft.com/office/officeart/2005/8/layout/list1"/>
    <dgm:cxn modelId="{C84595DE-F804-4AE2-844F-00CB218919EE}" type="presParOf" srcId="{E25D5F8C-9B68-4FA2-AE0F-B70C47818BC9}" destId="{28681629-D764-4DC6-A5CF-912910C51EAC}" srcOrd="0" destOrd="0" presId="urn:microsoft.com/office/officeart/2005/8/layout/list1"/>
    <dgm:cxn modelId="{48B08C52-88C0-4D18-A2E3-C3B9532A7D1C}" type="presParOf" srcId="{E25D5F8C-9B68-4FA2-AE0F-B70C47818BC9}" destId="{F23C01BF-9F61-47ED-9844-8A6058F6E84F}" srcOrd="1" destOrd="0" presId="urn:microsoft.com/office/officeart/2005/8/layout/list1"/>
    <dgm:cxn modelId="{165455B0-D482-489F-9416-42F80AFA8FB4}" type="presParOf" srcId="{60B78F1A-30D7-43CF-A8D4-19D0FF02848C}" destId="{80109B71-E189-4D9F-9F9C-3BF3D580140C}" srcOrd="9" destOrd="0" presId="urn:microsoft.com/office/officeart/2005/8/layout/list1"/>
    <dgm:cxn modelId="{5180902B-AFF8-44FC-ACBA-13D694333C36}" type="presParOf" srcId="{60B78F1A-30D7-43CF-A8D4-19D0FF02848C}" destId="{F4375E41-08F0-4D1A-814E-69630FBDC9C1}" srcOrd="10" destOrd="0" presId="urn:microsoft.com/office/officeart/2005/8/layout/list1"/>
    <dgm:cxn modelId="{2D40FEC7-6252-460F-B2B3-BAFE7737DA49}" type="presParOf" srcId="{60B78F1A-30D7-43CF-A8D4-19D0FF02848C}" destId="{2FB419B9-118C-4853-9602-DAA03C31279E}" srcOrd="11" destOrd="0" presId="urn:microsoft.com/office/officeart/2005/8/layout/list1"/>
    <dgm:cxn modelId="{61F31516-0345-40B6-B080-1DD22F502A39}" type="presParOf" srcId="{60B78F1A-30D7-43CF-A8D4-19D0FF02848C}" destId="{E439C6DE-A0D0-4A17-AA77-7F998477D84F}" srcOrd="12" destOrd="0" presId="urn:microsoft.com/office/officeart/2005/8/layout/list1"/>
    <dgm:cxn modelId="{829A77E6-BAAA-451A-8FD1-EAC3927CFA4B}" type="presParOf" srcId="{E439C6DE-A0D0-4A17-AA77-7F998477D84F}" destId="{DCF4AEDE-3406-4F05-A895-76716ABC1EB3}" srcOrd="0" destOrd="0" presId="urn:microsoft.com/office/officeart/2005/8/layout/list1"/>
    <dgm:cxn modelId="{6D006BB2-2A28-4CF6-B617-1035A3896779}" type="presParOf" srcId="{E439C6DE-A0D0-4A17-AA77-7F998477D84F}" destId="{6F9F706C-0BE7-4E84-836E-3F23B96750D8}" srcOrd="1" destOrd="0" presId="urn:microsoft.com/office/officeart/2005/8/layout/list1"/>
    <dgm:cxn modelId="{11356BA6-FEC8-4563-B05F-21BB7291DB4B}" type="presParOf" srcId="{60B78F1A-30D7-43CF-A8D4-19D0FF02848C}" destId="{A787C02E-D200-4036-8E6D-AE18E03A8BE0}" srcOrd="13" destOrd="0" presId="urn:microsoft.com/office/officeart/2005/8/layout/list1"/>
    <dgm:cxn modelId="{524345AC-88D1-473A-B915-F81E8E3C1E01}" type="presParOf" srcId="{60B78F1A-30D7-43CF-A8D4-19D0FF02848C}" destId="{8F7F9594-F41E-4682-BD81-4A39F35ECDB9}" srcOrd="14" destOrd="0" presId="urn:microsoft.com/office/officeart/2005/8/layout/list1"/>
    <dgm:cxn modelId="{E8B286AB-5952-40F9-81DA-9FDD654C4E98}" type="presParOf" srcId="{60B78F1A-30D7-43CF-A8D4-19D0FF02848C}" destId="{688650CB-F036-42C7-8A48-77AC5638BDEE}" srcOrd="15" destOrd="0" presId="urn:microsoft.com/office/officeart/2005/8/layout/list1"/>
    <dgm:cxn modelId="{6337B961-B6E9-472B-AE7C-50F733A40ABF}" type="presParOf" srcId="{60B78F1A-30D7-43CF-A8D4-19D0FF02848C}" destId="{5A09EBC2-DD7F-4303-B042-BB2BDCE59C0E}" srcOrd="16" destOrd="0" presId="urn:microsoft.com/office/officeart/2005/8/layout/list1"/>
    <dgm:cxn modelId="{94544D91-D5E6-4677-8BF4-44A0677AE124}" type="presParOf" srcId="{5A09EBC2-DD7F-4303-B042-BB2BDCE59C0E}" destId="{4E313C52-78A0-4FAB-9238-2139E8EA06CB}" srcOrd="0" destOrd="0" presId="urn:microsoft.com/office/officeart/2005/8/layout/list1"/>
    <dgm:cxn modelId="{4E44D2BD-E108-4321-B530-E64FE252ED96}" type="presParOf" srcId="{5A09EBC2-DD7F-4303-B042-BB2BDCE59C0E}" destId="{214AF8FE-7AF6-48FC-8FFA-B8C95190CA39}" srcOrd="1" destOrd="0" presId="urn:microsoft.com/office/officeart/2005/8/layout/list1"/>
    <dgm:cxn modelId="{6A070646-5E4E-4062-8906-CFA7A4F77BCB}" type="presParOf" srcId="{60B78F1A-30D7-43CF-A8D4-19D0FF02848C}" destId="{3A13EE77-4FBC-482D-AB87-FAE75F3733D9}" srcOrd="17" destOrd="0" presId="urn:microsoft.com/office/officeart/2005/8/layout/list1"/>
    <dgm:cxn modelId="{47C42448-F1DE-41BE-A170-0C60F4A79AF5}" type="presParOf" srcId="{60B78F1A-30D7-43CF-A8D4-19D0FF02848C}" destId="{B1159832-52FC-4E13-AC8F-7A2D9000DF20}" srcOrd="18" destOrd="0" presId="urn:microsoft.com/office/officeart/2005/8/layout/list1"/>
    <dgm:cxn modelId="{45351D33-8CBE-4545-A091-E5CB387563E5}" type="presParOf" srcId="{60B78F1A-30D7-43CF-A8D4-19D0FF02848C}" destId="{0468ACBB-DB37-42E7-9028-A5D2C25CF3A7}" srcOrd="19" destOrd="0" presId="urn:microsoft.com/office/officeart/2005/8/layout/list1"/>
    <dgm:cxn modelId="{C87436C6-1C71-42B8-85B9-B09C406685E2}" type="presParOf" srcId="{60B78F1A-30D7-43CF-A8D4-19D0FF02848C}" destId="{8C736DA3-5600-4CC7-9B9C-7718E1F443E3}" srcOrd="20" destOrd="0" presId="urn:microsoft.com/office/officeart/2005/8/layout/list1"/>
    <dgm:cxn modelId="{6D88529C-14F7-4B45-9CD2-46FAD19AD41E}" type="presParOf" srcId="{8C736DA3-5600-4CC7-9B9C-7718E1F443E3}" destId="{0DD9F508-02FC-43A5-B031-A27929CFFC0D}" srcOrd="0" destOrd="0" presId="urn:microsoft.com/office/officeart/2005/8/layout/list1"/>
    <dgm:cxn modelId="{2E86C774-8FDC-4CAD-B844-1780A4E9D8DE}" type="presParOf" srcId="{8C736DA3-5600-4CC7-9B9C-7718E1F443E3}" destId="{173901BB-66C3-4406-A0D6-F4E54A19AD26}" srcOrd="1" destOrd="0" presId="urn:microsoft.com/office/officeart/2005/8/layout/list1"/>
    <dgm:cxn modelId="{2FC7F41E-54F9-4E5E-A6A9-CACB92659886}" type="presParOf" srcId="{60B78F1A-30D7-43CF-A8D4-19D0FF02848C}" destId="{AFD72B63-A6CB-406E-BC72-214E680502ED}" srcOrd="21" destOrd="0" presId="urn:microsoft.com/office/officeart/2005/8/layout/list1"/>
    <dgm:cxn modelId="{16EAA9A0-1DB1-4727-8E04-21F235E654A8}" type="presParOf" srcId="{60B78F1A-30D7-43CF-A8D4-19D0FF02848C}" destId="{E8ED1746-0498-426A-9EE6-FC0A2A846965}" srcOrd="22" destOrd="0" presId="urn:microsoft.com/office/officeart/2005/8/layout/list1"/>
    <dgm:cxn modelId="{184D7823-64BD-4EA8-8C5B-102AC90579F1}" type="presParOf" srcId="{60B78F1A-30D7-43CF-A8D4-19D0FF02848C}" destId="{E84D690B-74E8-43EA-8B1B-92D96400AD3B}" srcOrd="23" destOrd="0" presId="urn:microsoft.com/office/officeart/2005/8/layout/list1"/>
    <dgm:cxn modelId="{7E3BEA15-B51C-4EE9-8019-53EF6D19E435}" type="presParOf" srcId="{60B78F1A-30D7-43CF-A8D4-19D0FF02848C}" destId="{14B7948F-273F-45AB-A932-B97E4209EDCC}" srcOrd="24" destOrd="0" presId="urn:microsoft.com/office/officeart/2005/8/layout/list1"/>
    <dgm:cxn modelId="{0EE6E20A-58C2-4AAC-B493-1F8EF0E83405}" type="presParOf" srcId="{14B7948F-273F-45AB-A932-B97E4209EDCC}" destId="{D2CCFE5B-F31B-4B84-93C1-9EC4264B972A}" srcOrd="0" destOrd="0" presId="urn:microsoft.com/office/officeart/2005/8/layout/list1"/>
    <dgm:cxn modelId="{01688D21-12E0-4810-AF58-3B399B31E358}" type="presParOf" srcId="{14B7948F-273F-45AB-A932-B97E4209EDCC}" destId="{C64CE831-049C-428C-8ED6-B7D2A35204AD}" srcOrd="1" destOrd="0" presId="urn:microsoft.com/office/officeart/2005/8/layout/list1"/>
    <dgm:cxn modelId="{CEABF7D4-527E-4438-85B6-8CC0EE8256C5}" type="presParOf" srcId="{60B78F1A-30D7-43CF-A8D4-19D0FF02848C}" destId="{28A63C0D-2593-433F-8401-70DFC9905892}" srcOrd="25" destOrd="0" presId="urn:microsoft.com/office/officeart/2005/8/layout/list1"/>
    <dgm:cxn modelId="{84F974F5-34C0-4B7F-8213-DA90DDA4762C}" type="presParOf" srcId="{60B78F1A-30D7-43CF-A8D4-19D0FF02848C}" destId="{6841C43D-6C10-449C-B83D-100EDF4DA43F}" srcOrd="26" destOrd="0" presId="urn:microsoft.com/office/officeart/2005/8/layout/list1"/>
    <dgm:cxn modelId="{E4C30917-4E30-4DAD-B37F-B2707C00425F}" type="presParOf" srcId="{60B78F1A-30D7-43CF-A8D4-19D0FF02848C}" destId="{6A853111-0487-468A-9292-16EE4BCA528B}" srcOrd="27" destOrd="0" presId="urn:microsoft.com/office/officeart/2005/8/layout/list1"/>
    <dgm:cxn modelId="{72928D91-8B96-4EB1-A6C9-F416EDDD048E}" type="presParOf" srcId="{60B78F1A-30D7-43CF-A8D4-19D0FF02848C}" destId="{09099B1E-0D6C-4319-8ECA-4600796D5E4B}" srcOrd="28" destOrd="0" presId="urn:microsoft.com/office/officeart/2005/8/layout/list1"/>
    <dgm:cxn modelId="{991A97E0-6D49-45F2-AC88-1AD582482B36}" type="presParOf" srcId="{09099B1E-0D6C-4319-8ECA-4600796D5E4B}" destId="{B8231CD3-66E3-422C-81C0-6D7A7752938A}" srcOrd="0" destOrd="0" presId="urn:microsoft.com/office/officeart/2005/8/layout/list1"/>
    <dgm:cxn modelId="{E452F282-BB06-4F00-986A-042DE360A017}" type="presParOf" srcId="{09099B1E-0D6C-4319-8ECA-4600796D5E4B}" destId="{A6D33AF7-61FE-4D65-B104-151C5176ABBF}" srcOrd="1" destOrd="0" presId="urn:microsoft.com/office/officeart/2005/8/layout/list1"/>
    <dgm:cxn modelId="{FD8F108A-1AD6-4D16-8E02-8ACD76C3DF3C}" type="presParOf" srcId="{60B78F1A-30D7-43CF-A8D4-19D0FF02848C}" destId="{BF1985E6-216E-4C12-8A14-A4AA6447377F}" srcOrd="29" destOrd="0" presId="urn:microsoft.com/office/officeart/2005/8/layout/list1"/>
    <dgm:cxn modelId="{47E0301F-6EAA-4D2E-BB1D-1C708D73E445}" type="presParOf" srcId="{60B78F1A-30D7-43CF-A8D4-19D0FF02848C}" destId="{CF53B381-CE20-464B-BB14-49CA4B6BF575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E0296E-A85B-4153-A2DC-1565D2336C53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BE751A6-AD17-4C94-9735-C9428577C9CA}">
      <dgm:prSet phldrT="[Текст]" custT="1"/>
      <dgm:spPr>
        <a:solidFill>
          <a:srgbClr val="F4F2E8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18 публикаций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B30EEAA-FC2C-408F-AE9F-90813242A6AF}" type="parTrans" cxnId="{363D6013-2024-455E-A3D6-E17018B6A3DF}">
      <dgm:prSet/>
      <dgm:spPr/>
      <dgm:t>
        <a:bodyPr/>
        <a:lstStyle/>
        <a:p>
          <a:endParaRPr lang="ru-RU"/>
        </a:p>
      </dgm:t>
    </dgm:pt>
    <dgm:pt modelId="{9091E2D9-89E3-4EA5-BA1B-03A7AA03D57C}" type="sibTrans" cxnId="{363D6013-2024-455E-A3D6-E17018B6A3DF}">
      <dgm:prSet/>
      <dgm:spPr/>
      <dgm:t>
        <a:bodyPr/>
        <a:lstStyle/>
        <a:p>
          <a:endParaRPr lang="ru-RU"/>
        </a:p>
      </dgm:t>
    </dgm:pt>
    <dgm:pt modelId="{1D3DB77D-5F08-4C79-9EDB-67723CB27B56}">
      <dgm:prSet phldrT="[Текст]" custT="1"/>
      <dgm:spPr>
        <a:solidFill>
          <a:srgbClr val="F4F2E8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21 пресс-релиз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5347C2F5-7121-432F-960D-A6DC884E5150}" type="parTrans" cxnId="{2997EB88-B86A-4E83-9156-0C446A2F073C}">
      <dgm:prSet/>
      <dgm:spPr/>
      <dgm:t>
        <a:bodyPr/>
        <a:lstStyle/>
        <a:p>
          <a:endParaRPr lang="ru-RU"/>
        </a:p>
      </dgm:t>
    </dgm:pt>
    <dgm:pt modelId="{FA3652E6-06A0-43EE-B45A-05174CFB4A78}" type="sibTrans" cxnId="{2997EB88-B86A-4E83-9156-0C446A2F073C}">
      <dgm:prSet/>
      <dgm:spPr/>
      <dgm:t>
        <a:bodyPr/>
        <a:lstStyle/>
        <a:p>
          <a:endParaRPr lang="ru-RU"/>
        </a:p>
      </dgm:t>
    </dgm:pt>
    <dgm:pt modelId="{D8603672-B60B-4B5A-864B-F15083983771}">
      <dgm:prSet phldrT="[Текст]" custT="1"/>
      <dgm:spPr>
        <a:solidFill>
          <a:srgbClr val="F4F2E8">
            <a:alpha val="90000"/>
          </a:srgbClr>
        </a:solidFill>
      </dgm:spPr>
      <dgm:t>
        <a:bodyPr/>
        <a:lstStyle/>
        <a:p>
          <a:r>
            <a:rPr lang="ru-RU" sz="1400" b="1" dirty="0" smtClean="0">
              <a:latin typeface="Times New Roman" pitchFamily="18" charset="0"/>
              <a:cs typeface="Times New Roman" pitchFamily="18" charset="0"/>
            </a:rPr>
            <a:t>10 пресс-выпусков</a:t>
          </a:r>
          <a:endParaRPr lang="ru-RU" sz="1400" b="1" dirty="0">
            <a:latin typeface="Times New Roman" pitchFamily="18" charset="0"/>
            <a:cs typeface="Times New Roman" pitchFamily="18" charset="0"/>
          </a:endParaRPr>
        </a:p>
      </dgm:t>
    </dgm:pt>
    <dgm:pt modelId="{DDB1A0EE-F622-43FB-8F0A-A1E36F8163F6}" type="parTrans" cxnId="{DB9D0337-6C0E-43CF-9D47-EFED949E7180}">
      <dgm:prSet/>
      <dgm:spPr/>
      <dgm:t>
        <a:bodyPr/>
        <a:lstStyle/>
        <a:p>
          <a:endParaRPr lang="ru-RU"/>
        </a:p>
      </dgm:t>
    </dgm:pt>
    <dgm:pt modelId="{19CE3552-356E-4FEB-A955-D035CC35DEFB}" type="sibTrans" cxnId="{DB9D0337-6C0E-43CF-9D47-EFED949E7180}">
      <dgm:prSet/>
      <dgm:spPr/>
      <dgm:t>
        <a:bodyPr/>
        <a:lstStyle/>
        <a:p>
          <a:endParaRPr lang="ru-RU"/>
        </a:p>
      </dgm:t>
    </dgm:pt>
    <dgm:pt modelId="{673CD024-1688-4C2D-B904-BF2372E3DCF8}" type="pres">
      <dgm:prSet presAssocID="{03E0296E-A85B-4153-A2DC-1565D2336C53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6ADEA545-DB2E-40C7-BE4C-689241899D8F}" type="pres">
      <dgm:prSet presAssocID="{03E0296E-A85B-4153-A2DC-1565D2336C53}" presName="pyramid" presStyleLbl="node1" presStyleIdx="0" presStyleCnt="1" custScaleY="92656" custLinFactNeighborX="3471"/>
      <dgm:spPr>
        <a:prstGeom prst="verticalScroll">
          <a:avLst/>
        </a:prstGeom>
        <a:solidFill>
          <a:schemeClr val="accent5">
            <a:lumMod val="75000"/>
            <a:alpha val="90000"/>
          </a:schemeClr>
        </a:solidFill>
      </dgm:spPr>
      <dgm:t>
        <a:bodyPr/>
        <a:lstStyle/>
        <a:p>
          <a:endParaRPr lang="ru-RU"/>
        </a:p>
      </dgm:t>
    </dgm:pt>
    <dgm:pt modelId="{F620A3AA-8397-4F5C-983D-675E67EE6CCF}" type="pres">
      <dgm:prSet presAssocID="{03E0296E-A85B-4153-A2DC-1565D2336C53}" presName="theList" presStyleCnt="0"/>
      <dgm:spPr/>
    </dgm:pt>
    <dgm:pt modelId="{CB8C6F5F-8EFF-40C9-8E0D-D7883C521685}" type="pres">
      <dgm:prSet presAssocID="{0BE751A6-AD17-4C94-9735-C9428577C9CA}" presName="aNode" presStyleLbl="fgAcc1" presStyleIdx="0" presStyleCnt="3" custScaleX="121395" custScaleY="64754" custLinFactNeighborX="-3101" custLinFactNeighborY="-87065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BF636FCD-6AE0-4595-9292-70CE557D8D7F}" type="pres">
      <dgm:prSet presAssocID="{0BE751A6-AD17-4C94-9735-C9428577C9CA}" presName="aSpace" presStyleCnt="0"/>
      <dgm:spPr/>
    </dgm:pt>
    <dgm:pt modelId="{614FC515-9F25-4E10-8B52-1B933C30EBB2}" type="pres">
      <dgm:prSet presAssocID="{1D3DB77D-5F08-4C79-9EDB-67723CB27B56}" presName="aNode" presStyleLbl="fgAcc1" presStyleIdx="1" presStyleCnt="3" custScaleX="120633" custScaleY="65359" custLinFactNeighborX="-192" custLinFactNeighborY="29366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C5C06E18-A095-4023-B341-64F5FC92234E}" type="pres">
      <dgm:prSet presAssocID="{1D3DB77D-5F08-4C79-9EDB-67723CB27B56}" presName="aSpace" presStyleCnt="0"/>
      <dgm:spPr/>
    </dgm:pt>
    <dgm:pt modelId="{211B8792-EF40-4A25-AA44-72D85CDD7042}" type="pres">
      <dgm:prSet presAssocID="{D8603672-B60B-4B5A-864B-F15083983771}" presName="aNode" presStyleLbl="fgAcc1" presStyleIdx="2" presStyleCnt="3" custScaleX="120633" custScaleY="65359" custLinFactY="241" custLinFactNeighborX="-192" custLinFactNeighborY="100000">
        <dgm:presLayoutVars>
          <dgm:bulletEnabled val="1"/>
        </dgm:presLayoutVars>
      </dgm:prSet>
      <dgm:spPr>
        <a:prstGeom prst="ribbon">
          <a:avLst/>
        </a:prstGeom>
      </dgm:spPr>
      <dgm:t>
        <a:bodyPr/>
        <a:lstStyle/>
        <a:p>
          <a:endParaRPr lang="ru-RU"/>
        </a:p>
      </dgm:t>
    </dgm:pt>
    <dgm:pt modelId="{9AC3B635-4CC3-4B09-9864-DBB3F2589C65}" type="pres">
      <dgm:prSet presAssocID="{D8603672-B60B-4B5A-864B-F15083983771}" presName="aSpace" presStyleCnt="0"/>
      <dgm:spPr/>
    </dgm:pt>
  </dgm:ptLst>
  <dgm:cxnLst>
    <dgm:cxn modelId="{B9C246D7-834B-4EDA-9B0E-7738903F1617}" type="presOf" srcId="{0BE751A6-AD17-4C94-9735-C9428577C9CA}" destId="{CB8C6F5F-8EFF-40C9-8E0D-D7883C521685}" srcOrd="0" destOrd="0" presId="urn:microsoft.com/office/officeart/2005/8/layout/pyramid2"/>
    <dgm:cxn modelId="{3E0B1039-7C75-4205-8E70-4AAC970A9C5E}" type="presOf" srcId="{1D3DB77D-5F08-4C79-9EDB-67723CB27B56}" destId="{614FC515-9F25-4E10-8B52-1B933C30EBB2}" srcOrd="0" destOrd="0" presId="urn:microsoft.com/office/officeart/2005/8/layout/pyramid2"/>
    <dgm:cxn modelId="{BAF39687-CB13-457C-A9A3-0C072D49971E}" type="presOf" srcId="{03E0296E-A85B-4153-A2DC-1565D2336C53}" destId="{673CD024-1688-4C2D-B904-BF2372E3DCF8}" srcOrd="0" destOrd="0" presId="urn:microsoft.com/office/officeart/2005/8/layout/pyramid2"/>
    <dgm:cxn modelId="{2997EB88-B86A-4E83-9156-0C446A2F073C}" srcId="{03E0296E-A85B-4153-A2DC-1565D2336C53}" destId="{1D3DB77D-5F08-4C79-9EDB-67723CB27B56}" srcOrd="1" destOrd="0" parTransId="{5347C2F5-7121-432F-960D-A6DC884E5150}" sibTransId="{FA3652E6-06A0-43EE-B45A-05174CFB4A78}"/>
    <dgm:cxn modelId="{DB9D0337-6C0E-43CF-9D47-EFED949E7180}" srcId="{03E0296E-A85B-4153-A2DC-1565D2336C53}" destId="{D8603672-B60B-4B5A-864B-F15083983771}" srcOrd="2" destOrd="0" parTransId="{DDB1A0EE-F622-43FB-8F0A-A1E36F8163F6}" sibTransId="{19CE3552-356E-4FEB-A955-D035CC35DEFB}"/>
    <dgm:cxn modelId="{A4F5567D-B476-484E-8C84-D5CA0C6E72C8}" type="presOf" srcId="{D8603672-B60B-4B5A-864B-F15083983771}" destId="{211B8792-EF40-4A25-AA44-72D85CDD7042}" srcOrd="0" destOrd="0" presId="urn:microsoft.com/office/officeart/2005/8/layout/pyramid2"/>
    <dgm:cxn modelId="{363D6013-2024-455E-A3D6-E17018B6A3DF}" srcId="{03E0296E-A85B-4153-A2DC-1565D2336C53}" destId="{0BE751A6-AD17-4C94-9735-C9428577C9CA}" srcOrd="0" destOrd="0" parTransId="{DB30EEAA-FC2C-408F-AE9F-90813242A6AF}" sibTransId="{9091E2D9-89E3-4EA5-BA1B-03A7AA03D57C}"/>
    <dgm:cxn modelId="{EB868A8D-FCC2-4F44-AFC0-EE25BCF2F7A6}" type="presParOf" srcId="{673CD024-1688-4C2D-B904-BF2372E3DCF8}" destId="{6ADEA545-DB2E-40C7-BE4C-689241899D8F}" srcOrd="0" destOrd="0" presId="urn:microsoft.com/office/officeart/2005/8/layout/pyramid2"/>
    <dgm:cxn modelId="{CE849E09-D2DF-4533-BFA4-FDFA4A1D015B}" type="presParOf" srcId="{673CD024-1688-4C2D-B904-BF2372E3DCF8}" destId="{F620A3AA-8397-4F5C-983D-675E67EE6CCF}" srcOrd="1" destOrd="0" presId="urn:microsoft.com/office/officeart/2005/8/layout/pyramid2"/>
    <dgm:cxn modelId="{6A06F628-27DE-4B56-A7C3-E9F60A2F3C0A}" type="presParOf" srcId="{F620A3AA-8397-4F5C-983D-675E67EE6CCF}" destId="{CB8C6F5F-8EFF-40C9-8E0D-D7883C521685}" srcOrd="0" destOrd="0" presId="urn:microsoft.com/office/officeart/2005/8/layout/pyramid2"/>
    <dgm:cxn modelId="{3112BA7A-44E6-4A2E-BCB5-79C23838665F}" type="presParOf" srcId="{F620A3AA-8397-4F5C-983D-675E67EE6CCF}" destId="{BF636FCD-6AE0-4595-9292-70CE557D8D7F}" srcOrd="1" destOrd="0" presId="urn:microsoft.com/office/officeart/2005/8/layout/pyramid2"/>
    <dgm:cxn modelId="{B18961D4-BB15-46AC-B6EA-D7DB7BEEA1EC}" type="presParOf" srcId="{F620A3AA-8397-4F5C-983D-675E67EE6CCF}" destId="{614FC515-9F25-4E10-8B52-1B933C30EBB2}" srcOrd="2" destOrd="0" presId="urn:microsoft.com/office/officeart/2005/8/layout/pyramid2"/>
    <dgm:cxn modelId="{26E9D15F-1A98-4620-9AE6-8BCB5B039F59}" type="presParOf" srcId="{F620A3AA-8397-4F5C-983D-675E67EE6CCF}" destId="{C5C06E18-A095-4023-B341-64F5FC92234E}" srcOrd="3" destOrd="0" presId="urn:microsoft.com/office/officeart/2005/8/layout/pyramid2"/>
    <dgm:cxn modelId="{69190D6F-F0A7-4930-B98C-60A78D7038F8}" type="presParOf" srcId="{F620A3AA-8397-4F5C-983D-675E67EE6CCF}" destId="{211B8792-EF40-4A25-AA44-72D85CDD7042}" srcOrd="4" destOrd="0" presId="urn:microsoft.com/office/officeart/2005/8/layout/pyramid2"/>
    <dgm:cxn modelId="{8F1D95AA-507E-4D02-BB51-AF82AFE2CFC2}" type="presParOf" srcId="{F620A3AA-8397-4F5C-983D-675E67EE6CCF}" destId="{9AC3B635-4CC3-4B09-9864-DBB3F2589C65}" srcOrd="5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73CFCB-E0C1-41B1-9FC9-7F86AFAA1F64}">
      <dsp:nvSpPr>
        <dsp:cNvPr id="0" name=""/>
        <dsp:cNvSpPr/>
      </dsp:nvSpPr>
      <dsp:spPr>
        <a:xfrm>
          <a:off x="700588" y="0"/>
          <a:ext cx="3308979" cy="3308979"/>
        </a:xfrm>
        <a:prstGeom prst="flowChartMultidocumen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7E52E1A-31A8-4AA4-8CBB-BAFF81DDF996}">
      <dsp:nvSpPr>
        <dsp:cNvPr id="0" name=""/>
        <dsp:cNvSpPr/>
      </dsp:nvSpPr>
      <dsp:spPr>
        <a:xfrm>
          <a:off x="1065984" y="735857"/>
          <a:ext cx="2202736" cy="78748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17 961</a:t>
          </a:r>
          <a:r>
            <a:rPr lang="en-US" sz="1600" b="1" kern="12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 юридическим лицам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104426" y="774299"/>
        <a:ext cx="2125852" cy="710600"/>
      </dsp:txXfrm>
    </dsp:sp>
    <dsp:sp modelId="{39FFBB51-B4F1-4056-9C26-472FDB41D2E4}">
      <dsp:nvSpPr>
        <dsp:cNvPr id="0" name=""/>
        <dsp:cNvSpPr/>
      </dsp:nvSpPr>
      <dsp:spPr>
        <a:xfrm>
          <a:off x="1021774" y="1796819"/>
          <a:ext cx="2205038" cy="91632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14 957</a:t>
          </a:r>
          <a:r>
            <a:rPr lang="ru-RU" sz="1600" kern="1200" dirty="0" smtClean="0">
              <a:latin typeface="Times New Roman" pitchFamily="18" charset="0"/>
              <a:cs typeface="Times New Roman" pitchFamily="18" charset="0"/>
            </a:rPr>
            <a:t>– </a:t>
          </a: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 индивидуальным предпринимателям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1066505" y="1841550"/>
        <a:ext cx="2115576" cy="8268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CD0E07-F52C-4A60-A03E-3209A1C4A21C}">
      <dsp:nvSpPr>
        <dsp:cNvPr id="0" name=""/>
        <dsp:cNvSpPr/>
      </dsp:nvSpPr>
      <dsp:spPr>
        <a:xfrm>
          <a:off x="0" y="343805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8FF4E73-ABBD-4CD4-94B7-1E27B536D926}">
      <dsp:nvSpPr>
        <dsp:cNvPr id="0" name=""/>
        <dsp:cNvSpPr/>
      </dsp:nvSpPr>
      <dsp:spPr>
        <a:xfrm>
          <a:off x="258432" y="185922"/>
          <a:ext cx="5142167" cy="477416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ИНФОРМАЦИОННО-СТАТИСТИЧЕСКИЕ МАТЕРИАЛЫ </a:t>
          </a:r>
          <a:endParaRPr lang="ru-RU" sz="1200" kern="1200" dirty="0"/>
        </a:p>
      </dsp:txBody>
      <dsp:txXfrm>
        <a:off x="281738" y="209228"/>
        <a:ext cx="5095555" cy="430804"/>
      </dsp:txXfrm>
    </dsp:sp>
    <dsp:sp modelId="{0CE069EC-C1D9-45AB-AAC3-EF87A08F0F90}">
      <dsp:nvSpPr>
        <dsp:cNvPr id="0" name=""/>
        <dsp:cNvSpPr/>
      </dsp:nvSpPr>
      <dsp:spPr>
        <a:xfrm>
          <a:off x="0" y="871287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3DFB35A-D770-468C-963C-37D66528352F}">
      <dsp:nvSpPr>
        <dsp:cNvPr id="0" name=""/>
        <dsp:cNvSpPr/>
      </dsp:nvSpPr>
      <dsp:spPr>
        <a:xfrm>
          <a:off x="249725" y="739060"/>
          <a:ext cx="5145249" cy="381029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СБОРНИКИ</a:t>
          </a:r>
          <a:endParaRPr lang="ru-RU" sz="1200" kern="1200" dirty="0"/>
        </a:p>
      </dsp:txBody>
      <dsp:txXfrm>
        <a:off x="268325" y="757660"/>
        <a:ext cx="5108049" cy="343829"/>
      </dsp:txXfrm>
    </dsp:sp>
    <dsp:sp modelId="{F4375E41-08F0-4D1A-814E-69630FBDC9C1}">
      <dsp:nvSpPr>
        <dsp:cNvPr id="0" name=""/>
        <dsp:cNvSpPr/>
      </dsp:nvSpPr>
      <dsp:spPr>
        <a:xfrm>
          <a:off x="0" y="1280314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3C01BF-9F61-47ED-9844-8A6058F6E84F}">
      <dsp:nvSpPr>
        <dsp:cNvPr id="0" name=""/>
        <dsp:cNvSpPr/>
      </dsp:nvSpPr>
      <dsp:spPr>
        <a:xfrm>
          <a:off x="259481" y="1199289"/>
          <a:ext cx="5140482" cy="312938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БЮЛЛЕТЕНИ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4757" y="1214565"/>
        <a:ext cx="5109930" cy="282386"/>
      </dsp:txXfrm>
    </dsp:sp>
    <dsp:sp modelId="{8F7F9594-F41E-4682-BD81-4A39F35ECDB9}">
      <dsp:nvSpPr>
        <dsp:cNvPr id="0" name=""/>
        <dsp:cNvSpPr/>
      </dsp:nvSpPr>
      <dsp:spPr>
        <a:xfrm>
          <a:off x="0" y="1679095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F9F706C-0BE7-4E84-836E-3F23B96750D8}">
      <dsp:nvSpPr>
        <dsp:cNvPr id="0" name=""/>
        <dsp:cNvSpPr/>
      </dsp:nvSpPr>
      <dsp:spPr>
        <a:xfrm>
          <a:off x="257108" y="1591427"/>
          <a:ext cx="5142167" cy="339882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ДОКЛАДЫ</a:t>
          </a:r>
          <a:endParaRPr lang="ru-RU" sz="1200" kern="1200" dirty="0"/>
        </a:p>
      </dsp:txBody>
      <dsp:txXfrm>
        <a:off x="273700" y="1608019"/>
        <a:ext cx="5108983" cy="306698"/>
      </dsp:txXfrm>
    </dsp:sp>
    <dsp:sp modelId="{B1159832-52FC-4E13-AC8F-7A2D9000DF20}">
      <dsp:nvSpPr>
        <dsp:cNvPr id="0" name=""/>
        <dsp:cNvSpPr/>
      </dsp:nvSpPr>
      <dsp:spPr>
        <a:xfrm>
          <a:off x="0" y="2324634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4AF8FE-7AF6-48FC-8FFA-B8C95190CA39}">
      <dsp:nvSpPr>
        <dsp:cNvPr id="0" name=""/>
        <dsp:cNvSpPr/>
      </dsp:nvSpPr>
      <dsp:spPr>
        <a:xfrm>
          <a:off x="257108" y="2010510"/>
          <a:ext cx="5142167" cy="889782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СРОЧНЫЕ ИНФОРМАЦИИ ПО АКТУАЛЬНЫМ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ВОПРОСАМ, ЭКСПРЕСС-ИНФОРМАЦИИ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И ИНФОРМАЦИИ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0544" y="2053946"/>
        <a:ext cx="5055295" cy="802910"/>
      </dsp:txXfrm>
    </dsp:sp>
    <dsp:sp modelId="{E8ED1746-0498-426A-9EE6-FC0A2A846965}">
      <dsp:nvSpPr>
        <dsp:cNvPr id="0" name=""/>
        <dsp:cNvSpPr/>
      </dsp:nvSpPr>
      <dsp:spPr>
        <a:xfrm>
          <a:off x="0" y="3111621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3901BB-66C3-4406-A0D6-F4E54A19AD26}">
      <dsp:nvSpPr>
        <dsp:cNvPr id="0" name=""/>
        <dsp:cNvSpPr/>
      </dsp:nvSpPr>
      <dsp:spPr>
        <a:xfrm>
          <a:off x="257108" y="2979493"/>
          <a:ext cx="5142167" cy="374873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БУКЛЕТЫ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5408" y="2997793"/>
        <a:ext cx="5105567" cy="338273"/>
      </dsp:txXfrm>
    </dsp:sp>
    <dsp:sp modelId="{6841C43D-6C10-449C-B83D-100EDF4DA43F}">
      <dsp:nvSpPr>
        <dsp:cNvPr id="0" name=""/>
        <dsp:cNvSpPr/>
      </dsp:nvSpPr>
      <dsp:spPr>
        <a:xfrm>
          <a:off x="0" y="3578211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64CE831-049C-428C-8ED6-B7D2A35204AD}">
      <dsp:nvSpPr>
        <dsp:cNvPr id="0" name=""/>
        <dsp:cNvSpPr/>
      </dsp:nvSpPr>
      <dsp:spPr>
        <a:xfrm>
          <a:off x="258432" y="3449360"/>
          <a:ext cx="5142167" cy="381278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ПРЕЗЕНТАЦИИ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044" y="3467972"/>
        <a:ext cx="5104943" cy="344054"/>
      </dsp:txXfrm>
    </dsp:sp>
    <dsp:sp modelId="{CF53B381-CE20-464B-BB14-49CA4B6BF575}">
      <dsp:nvSpPr>
        <dsp:cNvPr id="0" name=""/>
        <dsp:cNvSpPr/>
      </dsp:nvSpPr>
      <dsp:spPr>
        <a:xfrm>
          <a:off x="0" y="4122324"/>
          <a:ext cx="5400600" cy="126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6D33AF7-61FE-4D65-B104-151C5176ABBF}">
      <dsp:nvSpPr>
        <dsp:cNvPr id="0" name=""/>
        <dsp:cNvSpPr/>
      </dsp:nvSpPr>
      <dsp:spPr>
        <a:xfrm>
          <a:off x="258672" y="3968909"/>
          <a:ext cx="5141927" cy="382168"/>
        </a:xfrm>
        <a:prstGeom prst="roundRect">
          <a:avLst/>
        </a:prstGeom>
        <a:blipFill dpi="0" rotWithShape="0">
          <a:blip xmlns:r="http://schemas.openxmlformats.org/officeDocument/2006/relationships" r:embed="rId1">
            <a:alphaModFix amt="64000"/>
          </a:blip>
          <a:srcRect/>
          <a:tile tx="0" ty="0" sx="100000" sy="100000" flip="none" algn="tl"/>
        </a:blipFill>
        <a:ln>
          <a:noFill/>
        </a:ln>
        <a:effectLst>
          <a:outerShdw blurRad="63500" dist="25400" dir="5400000" rotWithShape="0">
            <a:srgbClr val="000000">
              <a:alpha val="43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42891" tIns="0" rIns="142891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latin typeface="Times New Roman" pitchFamily="18" charset="0"/>
              <a:cs typeface="Times New Roman" pitchFamily="18" charset="0"/>
            </a:rPr>
            <a:t>СТАТИСТИЧЕСКИЕ ТАБЛИЦЫ</a:t>
          </a:r>
          <a:endParaRPr lang="ru-RU" sz="12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277328" y="3987565"/>
        <a:ext cx="5104615" cy="344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DEA545-DB2E-40C7-BE4C-689241899D8F}">
      <dsp:nvSpPr>
        <dsp:cNvPr id="0" name=""/>
        <dsp:cNvSpPr/>
      </dsp:nvSpPr>
      <dsp:spPr>
        <a:xfrm>
          <a:off x="980737" y="131236"/>
          <a:ext cx="3573990" cy="3311517"/>
        </a:xfrm>
        <a:prstGeom prst="verticalScroll">
          <a:avLst/>
        </a:prstGeom>
        <a:solidFill>
          <a:schemeClr val="accent5">
            <a:lumMod val="75000"/>
            <a:alpha val="9000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8C6F5F-8EFF-40C9-8E0D-D7883C521685}">
      <dsp:nvSpPr>
        <dsp:cNvPr id="0" name=""/>
        <dsp:cNvSpPr/>
      </dsp:nvSpPr>
      <dsp:spPr>
        <a:xfrm>
          <a:off x="2323128" y="223968"/>
          <a:ext cx="2820120" cy="794637"/>
        </a:xfrm>
        <a:prstGeom prst="ribbon">
          <a:avLst/>
        </a:prstGeom>
        <a:solidFill>
          <a:srgbClr val="F4F2E8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18 публикаций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028158" y="356410"/>
        <a:ext cx="1410060" cy="662195"/>
      </dsp:txXfrm>
    </dsp:sp>
    <dsp:sp modelId="{614FC515-9F25-4E10-8B52-1B933C30EBB2}">
      <dsp:nvSpPr>
        <dsp:cNvPr id="0" name=""/>
        <dsp:cNvSpPr/>
      </dsp:nvSpPr>
      <dsp:spPr>
        <a:xfrm>
          <a:off x="2399557" y="1350600"/>
          <a:ext cx="2802418" cy="802061"/>
        </a:xfrm>
        <a:prstGeom prst="ribbon">
          <a:avLst/>
        </a:prstGeom>
        <a:solidFill>
          <a:srgbClr val="F4F2E8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21 пресс-релиз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0162" y="1484280"/>
        <a:ext cx="1401209" cy="668381"/>
      </dsp:txXfrm>
    </dsp:sp>
    <dsp:sp modelId="{211B8792-EF40-4A25-AA44-72D85CDD7042}">
      <dsp:nvSpPr>
        <dsp:cNvPr id="0" name=""/>
        <dsp:cNvSpPr/>
      </dsp:nvSpPr>
      <dsp:spPr>
        <a:xfrm>
          <a:off x="2399557" y="2417364"/>
          <a:ext cx="2802418" cy="802061"/>
        </a:xfrm>
        <a:prstGeom prst="ribbon">
          <a:avLst/>
        </a:prstGeom>
        <a:solidFill>
          <a:srgbClr val="F4F2E8">
            <a:alpha val="90000"/>
          </a:srgbClr>
        </a:solidFill>
        <a:ln w="1587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Times New Roman" pitchFamily="18" charset="0"/>
              <a:cs typeface="Times New Roman" pitchFamily="18" charset="0"/>
            </a:rPr>
            <a:t>10 пресс-выпусков</a:t>
          </a:r>
          <a:endParaRPr lang="ru-RU" sz="14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3100162" y="2551044"/>
        <a:ext cx="1401209" cy="66838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96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C3C533-26CB-43EF-BED4-73D2B4A09146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15629"/>
            <a:ext cx="5438775" cy="44679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671"/>
            <a:ext cx="2946400" cy="49696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74E067-7D16-4641-B74B-A7759E52559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2418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05351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383643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23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8364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3008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632581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74232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274E067-7D16-4641-B74B-A7759E525592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906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297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33274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4327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3579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11018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860400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3614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75255354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4530645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7824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26731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509309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368615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962432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25423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074949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471884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505644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58088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indent="-283464">
              <a:lnSpc>
                <a:spcPts val="3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Wingdings 2"/>
              <a:buNone/>
            </a:pPr>
            <a:endParaRPr lang="en-US" sz="3200">
              <a:solidFill>
                <a:prstClr val="black"/>
              </a:solidFill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4183569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64831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562920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99042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55222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0680683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423138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81523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825901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38366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6357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260151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504351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1736770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104901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429498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2195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649376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845514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688565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620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70598052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92454236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19346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8784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04251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46963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56228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7187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58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07157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3574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627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4367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03069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29918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67072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91869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78343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5224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94468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66461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1646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3799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2764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91121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33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9007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558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0462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40887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73176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12428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28638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03673470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103789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61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740804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roup 94"/>
          <p:cNvGrpSpPr/>
          <p:nvPr/>
        </p:nvGrpSpPr>
        <p:grpSpPr>
          <a:xfrm>
            <a:off x="0" y="-30477"/>
            <a:ext cx="9067800" cy="6889273"/>
            <a:chOff x="0" y="-30477"/>
            <a:chExt cx="9067800" cy="6889273"/>
          </a:xfrm>
        </p:grpSpPr>
        <p:cxnSp>
          <p:nvCxnSpPr>
            <p:cNvPr id="110" name="Straight Connector 109"/>
            <p:cNvCxnSpPr/>
            <p:nvPr/>
          </p:nvCxnSpPr>
          <p:spPr>
            <a:xfrm rot="16200000" flipH="1">
              <a:off x="-1447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Straight Connector 176"/>
            <p:cNvCxnSpPr/>
            <p:nvPr/>
          </p:nvCxnSpPr>
          <p:spPr>
            <a:xfrm rot="16200000" flipH="1">
              <a:off x="-1638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Straight Connector 177"/>
            <p:cNvCxnSpPr/>
            <p:nvPr/>
          </p:nvCxnSpPr>
          <p:spPr>
            <a:xfrm rot="5400000">
              <a:off x="-1485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1" name="Straight Connector 180"/>
            <p:cNvCxnSpPr/>
            <p:nvPr/>
          </p:nvCxnSpPr>
          <p:spPr>
            <a:xfrm rot="5400000">
              <a:off x="-32385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2" name="Straight Connector 181"/>
            <p:cNvCxnSpPr/>
            <p:nvPr/>
          </p:nvCxnSpPr>
          <p:spPr>
            <a:xfrm rot="16200000" flipH="1">
              <a:off x="-33147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" name="Straight Connector 182"/>
            <p:cNvCxnSpPr/>
            <p:nvPr/>
          </p:nvCxnSpPr>
          <p:spPr>
            <a:xfrm rot="16200000" flipH="1">
              <a:off x="-1371600" y="2971800"/>
              <a:ext cx="6858000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4" name="Straight Connector 183"/>
            <p:cNvCxnSpPr/>
            <p:nvPr/>
          </p:nvCxnSpPr>
          <p:spPr>
            <a:xfrm rot="16200000" flipH="1">
              <a:off x="-2819400" y="3200400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Straight Connector 184"/>
            <p:cNvCxnSpPr/>
            <p:nvPr/>
          </p:nvCxnSpPr>
          <p:spPr>
            <a:xfrm rot="5400000">
              <a:off x="-2705099" y="3238500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6" name="Straight Connector 185"/>
            <p:cNvCxnSpPr/>
            <p:nvPr/>
          </p:nvCxnSpPr>
          <p:spPr>
            <a:xfrm rot="16200000" flipH="1">
              <a:off x="-21336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7" name="Straight Connector 186"/>
            <p:cNvCxnSpPr/>
            <p:nvPr/>
          </p:nvCxnSpPr>
          <p:spPr>
            <a:xfrm rot="16200000" flipH="1">
              <a:off x="-31242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8" name="Straight Connector 187"/>
            <p:cNvCxnSpPr/>
            <p:nvPr/>
          </p:nvCxnSpPr>
          <p:spPr>
            <a:xfrm rot="16200000" flipH="1">
              <a:off x="-1828799" y="3352799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9" name="Straight Connector 188"/>
            <p:cNvCxnSpPr/>
            <p:nvPr/>
          </p:nvCxnSpPr>
          <p:spPr>
            <a:xfrm rot="16200000" flipH="1">
              <a:off x="-28194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0" name="Straight Connector 189"/>
            <p:cNvCxnSpPr/>
            <p:nvPr/>
          </p:nvCxnSpPr>
          <p:spPr>
            <a:xfrm rot="16200000" flipH="1">
              <a:off x="-2438400" y="3124200"/>
              <a:ext cx="6858000" cy="609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5" name="Straight Connector 164"/>
            <p:cNvCxnSpPr/>
            <p:nvPr/>
          </p:nvCxnSpPr>
          <p:spPr>
            <a:xfrm rot="5400000">
              <a:off x="-173164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6" name="Straight Connector 165"/>
            <p:cNvCxnSpPr/>
            <p:nvPr/>
          </p:nvCxnSpPr>
          <p:spPr>
            <a:xfrm rot="5400000">
              <a:off x="-1142048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Connector 168"/>
            <p:cNvCxnSpPr/>
            <p:nvPr/>
          </p:nvCxnSpPr>
          <p:spPr>
            <a:xfrm rot="5400000">
              <a:off x="-9144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3" name="Straight Connector 172"/>
            <p:cNvCxnSpPr/>
            <p:nvPr/>
          </p:nvCxnSpPr>
          <p:spPr>
            <a:xfrm rot="5400000">
              <a:off x="-185547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Straight Connector 120"/>
            <p:cNvCxnSpPr/>
            <p:nvPr/>
          </p:nvCxnSpPr>
          <p:spPr>
            <a:xfrm rot="16200000" flipH="1">
              <a:off x="-26431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5" name="Straight Connector 144"/>
            <p:cNvCxnSpPr/>
            <p:nvPr/>
          </p:nvCxnSpPr>
          <p:spPr>
            <a:xfrm rot="16200000" flipH="1">
              <a:off x="-1954530" y="3326130"/>
              <a:ext cx="6858000" cy="20574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8" name="Straight Connector 107"/>
            <p:cNvCxnSpPr/>
            <p:nvPr/>
          </p:nvCxnSpPr>
          <p:spPr>
            <a:xfrm rot="16200000" flipH="1">
              <a:off x="-2362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9" name="Straight Connector 208"/>
            <p:cNvCxnSpPr/>
            <p:nvPr/>
          </p:nvCxnSpPr>
          <p:spPr>
            <a:xfrm rot="16200000" flipH="1">
              <a:off x="-21336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0" name="Straight Connector 209"/>
            <p:cNvCxnSpPr/>
            <p:nvPr/>
          </p:nvCxnSpPr>
          <p:spPr>
            <a:xfrm rot="16200000" flipH="1">
              <a:off x="10668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1" name="Straight Connector 210"/>
            <p:cNvCxnSpPr/>
            <p:nvPr/>
          </p:nvCxnSpPr>
          <p:spPr>
            <a:xfrm rot="16200000" flipH="1">
              <a:off x="8763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2" name="Straight Connector 211"/>
            <p:cNvCxnSpPr/>
            <p:nvPr/>
          </p:nvCxnSpPr>
          <p:spPr>
            <a:xfrm rot="5400000">
              <a:off x="1028700" y="3238500"/>
              <a:ext cx="6858000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3" name="Straight Connector 212"/>
            <p:cNvCxnSpPr/>
            <p:nvPr/>
          </p:nvCxnSpPr>
          <p:spPr>
            <a:xfrm rot="5400000">
              <a:off x="-723900" y="3314700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4" name="Straight Connector 213"/>
            <p:cNvCxnSpPr/>
            <p:nvPr/>
          </p:nvCxnSpPr>
          <p:spPr>
            <a:xfrm rot="16200000" flipH="1">
              <a:off x="-800100" y="3314700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5" name="Straight Connector 214"/>
            <p:cNvCxnSpPr/>
            <p:nvPr/>
          </p:nvCxnSpPr>
          <p:spPr>
            <a:xfrm rot="5400000">
              <a:off x="-152400" y="3429000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6" name="Straight Connector 215"/>
            <p:cNvCxnSpPr/>
            <p:nvPr/>
          </p:nvCxnSpPr>
          <p:spPr>
            <a:xfrm rot="16200000" flipH="1">
              <a:off x="-304800" y="3200400"/>
              <a:ext cx="6858000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7" name="Straight Connector 216"/>
            <p:cNvCxnSpPr/>
            <p:nvPr/>
          </p:nvCxnSpPr>
          <p:spPr>
            <a:xfrm rot="5400000">
              <a:off x="-190499" y="3238500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/>
            <p:cNvCxnSpPr/>
            <p:nvPr/>
          </p:nvCxnSpPr>
          <p:spPr>
            <a:xfrm rot="16200000" flipH="1">
              <a:off x="381000" y="3200400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9" name="Straight Connector 218"/>
            <p:cNvCxnSpPr/>
            <p:nvPr/>
          </p:nvCxnSpPr>
          <p:spPr>
            <a:xfrm rot="16200000" flipH="1">
              <a:off x="-609600" y="3276600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0" name="Straight Connector 219"/>
            <p:cNvCxnSpPr/>
            <p:nvPr/>
          </p:nvCxnSpPr>
          <p:spPr>
            <a:xfrm rot="16200000" flipH="1">
              <a:off x="685801" y="3352799"/>
              <a:ext cx="6858000" cy="152401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1" name="Straight Connector 220"/>
            <p:cNvCxnSpPr/>
            <p:nvPr/>
          </p:nvCxnSpPr>
          <p:spPr>
            <a:xfrm rot="16200000" flipH="1">
              <a:off x="-304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2" name="Straight Connector 221"/>
            <p:cNvCxnSpPr/>
            <p:nvPr/>
          </p:nvCxnSpPr>
          <p:spPr>
            <a:xfrm rot="5400000">
              <a:off x="-10287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3" name="Straight Connector 222"/>
            <p:cNvCxnSpPr/>
            <p:nvPr/>
          </p:nvCxnSpPr>
          <p:spPr>
            <a:xfrm rot="5400000">
              <a:off x="782955" y="2722245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4" name="Straight Connector 223"/>
            <p:cNvCxnSpPr/>
            <p:nvPr/>
          </p:nvCxnSpPr>
          <p:spPr>
            <a:xfrm rot="5400000">
              <a:off x="1372552" y="3277552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Straight Connector 224"/>
            <p:cNvCxnSpPr/>
            <p:nvPr/>
          </p:nvCxnSpPr>
          <p:spPr>
            <a:xfrm rot="5400000">
              <a:off x="16002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Straight Connector 225"/>
            <p:cNvCxnSpPr/>
            <p:nvPr/>
          </p:nvCxnSpPr>
          <p:spPr>
            <a:xfrm rot="5400000">
              <a:off x="659130" y="3227070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Straight Connector 226"/>
            <p:cNvCxnSpPr/>
            <p:nvPr/>
          </p:nvCxnSpPr>
          <p:spPr>
            <a:xfrm rot="16200000" flipH="1">
              <a:off x="-128587" y="3252788"/>
              <a:ext cx="6858000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Straight Connector 227"/>
            <p:cNvCxnSpPr/>
            <p:nvPr/>
          </p:nvCxnSpPr>
          <p:spPr>
            <a:xfrm rot="16200000" flipH="1">
              <a:off x="560070" y="3326130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Straight Connector 228"/>
            <p:cNvCxnSpPr/>
            <p:nvPr/>
          </p:nvCxnSpPr>
          <p:spPr>
            <a:xfrm rot="16200000" flipH="1">
              <a:off x="152400" y="3352800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Straight Connector 229"/>
            <p:cNvCxnSpPr/>
            <p:nvPr/>
          </p:nvCxnSpPr>
          <p:spPr>
            <a:xfrm rot="16200000" flipH="1">
              <a:off x="3810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Straight Connector 236"/>
            <p:cNvCxnSpPr/>
            <p:nvPr/>
          </p:nvCxnSpPr>
          <p:spPr>
            <a:xfrm rot="16200000" flipH="1">
              <a:off x="2743200" y="3352801"/>
              <a:ext cx="6858000" cy="1524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8" name="Straight Connector 237"/>
            <p:cNvCxnSpPr/>
            <p:nvPr/>
          </p:nvCxnSpPr>
          <p:spPr>
            <a:xfrm rot="16200000" flipH="1">
              <a:off x="2095501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Straight Connector 238"/>
            <p:cNvCxnSpPr/>
            <p:nvPr/>
          </p:nvCxnSpPr>
          <p:spPr>
            <a:xfrm rot="5400000">
              <a:off x="2705100" y="3238501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0" name="Straight Connector 239"/>
            <p:cNvCxnSpPr/>
            <p:nvPr/>
          </p:nvCxnSpPr>
          <p:spPr>
            <a:xfrm rot="5400000">
              <a:off x="1828801" y="3276600"/>
              <a:ext cx="6857999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1" name="Straight Connector 240"/>
            <p:cNvCxnSpPr/>
            <p:nvPr/>
          </p:nvCxnSpPr>
          <p:spPr>
            <a:xfrm rot="16200000" flipH="1">
              <a:off x="1066800" y="3200402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2" name="Straight Connector 241"/>
            <p:cNvCxnSpPr/>
            <p:nvPr/>
          </p:nvCxnSpPr>
          <p:spPr>
            <a:xfrm rot="16200000" flipH="1">
              <a:off x="2362201" y="3352800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Straight Connector 242"/>
            <p:cNvCxnSpPr/>
            <p:nvPr/>
          </p:nvCxnSpPr>
          <p:spPr>
            <a:xfrm rot="5400000">
              <a:off x="2646045" y="2722246"/>
              <a:ext cx="6858000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4" name="Straight Connector 243"/>
            <p:cNvCxnSpPr/>
            <p:nvPr/>
          </p:nvCxnSpPr>
          <p:spPr>
            <a:xfrm rot="5400000">
              <a:off x="3048952" y="3277553"/>
              <a:ext cx="6858000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5" name="Straight Connector 244"/>
            <p:cNvCxnSpPr/>
            <p:nvPr/>
          </p:nvCxnSpPr>
          <p:spPr>
            <a:xfrm rot="5400000">
              <a:off x="2895600" y="3276601"/>
              <a:ext cx="6858000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6" name="Straight Connector 245"/>
            <p:cNvCxnSpPr/>
            <p:nvPr/>
          </p:nvCxnSpPr>
          <p:spPr>
            <a:xfrm rot="5400000">
              <a:off x="2388870" y="3227071"/>
              <a:ext cx="6858000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7" name="Straight Connector 246"/>
            <p:cNvCxnSpPr/>
            <p:nvPr/>
          </p:nvCxnSpPr>
          <p:spPr>
            <a:xfrm rot="16200000" flipH="1">
              <a:off x="22364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Straight Connector 247"/>
            <p:cNvCxnSpPr/>
            <p:nvPr/>
          </p:nvCxnSpPr>
          <p:spPr>
            <a:xfrm rot="16200000" flipH="1">
              <a:off x="17526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9" name="Straight Connector 248"/>
            <p:cNvCxnSpPr/>
            <p:nvPr/>
          </p:nvCxnSpPr>
          <p:spPr>
            <a:xfrm rot="16200000" flipH="1">
              <a:off x="19812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0" name="Straight Connector 249"/>
            <p:cNvCxnSpPr/>
            <p:nvPr/>
          </p:nvCxnSpPr>
          <p:spPr>
            <a:xfrm rot="5400000">
              <a:off x="3467100" y="3314701"/>
              <a:ext cx="6858000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1" name="Straight Connector 250"/>
            <p:cNvCxnSpPr/>
            <p:nvPr/>
          </p:nvCxnSpPr>
          <p:spPr>
            <a:xfrm rot="16200000" flipH="1">
              <a:off x="3467099" y="3314701"/>
              <a:ext cx="6858000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2" name="Straight Connector 251"/>
            <p:cNvCxnSpPr/>
            <p:nvPr/>
          </p:nvCxnSpPr>
          <p:spPr>
            <a:xfrm rot="5400000">
              <a:off x="4038600" y="3429001"/>
              <a:ext cx="6858000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3" name="Straight Connector 252"/>
            <p:cNvCxnSpPr/>
            <p:nvPr/>
          </p:nvCxnSpPr>
          <p:spPr>
            <a:xfrm rot="16200000" flipH="1">
              <a:off x="3886200" y="3200401"/>
              <a:ext cx="6858000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4" name="Straight Connector 253"/>
            <p:cNvCxnSpPr/>
            <p:nvPr/>
          </p:nvCxnSpPr>
          <p:spPr>
            <a:xfrm rot="5400000">
              <a:off x="4000501" y="3238501"/>
              <a:ext cx="6858000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5" name="Straight Connector 254"/>
            <p:cNvCxnSpPr/>
            <p:nvPr/>
          </p:nvCxnSpPr>
          <p:spPr>
            <a:xfrm rot="16200000" flipH="1">
              <a:off x="4572000" y="3200401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Straight Connector 256"/>
            <p:cNvCxnSpPr/>
            <p:nvPr/>
          </p:nvCxnSpPr>
          <p:spPr>
            <a:xfrm rot="16200000" flipH="1">
              <a:off x="3733800" y="3352800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Straight Connector 257"/>
            <p:cNvCxnSpPr/>
            <p:nvPr/>
          </p:nvCxnSpPr>
          <p:spPr>
            <a:xfrm rot="5400000">
              <a:off x="3619500" y="3314700"/>
              <a:ext cx="6858000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Straight Connector 258"/>
            <p:cNvCxnSpPr/>
            <p:nvPr/>
          </p:nvCxnSpPr>
          <p:spPr>
            <a:xfrm rot="16200000" flipH="1">
              <a:off x="4214813" y="3252788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Straight Connector 259"/>
            <p:cNvCxnSpPr/>
            <p:nvPr/>
          </p:nvCxnSpPr>
          <p:spPr>
            <a:xfrm rot="16200000" flipH="1">
              <a:off x="4751070" y="3326131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1" name="Straight Connector 260"/>
            <p:cNvCxnSpPr/>
            <p:nvPr/>
          </p:nvCxnSpPr>
          <p:spPr>
            <a:xfrm rot="16200000" flipH="1">
              <a:off x="4343400" y="3352801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2" name="Straight Connector 261"/>
            <p:cNvCxnSpPr/>
            <p:nvPr/>
          </p:nvCxnSpPr>
          <p:spPr>
            <a:xfrm rot="16200000" flipH="1">
              <a:off x="4572000" y="3352801"/>
              <a:ext cx="6858000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Straight Connector 263"/>
            <p:cNvCxnSpPr/>
            <p:nvPr/>
          </p:nvCxnSpPr>
          <p:spPr>
            <a:xfrm rot="16200000" flipH="1">
              <a:off x="5257800" y="3352802"/>
              <a:ext cx="6858000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Straight Connector 264"/>
            <p:cNvCxnSpPr/>
            <p:nvPr/>
          </p:nvCxnSpPr>
          <p:spPr>
            <a:xfrm rot="16200000" flipH="1">
              <a:off x="5067300" y="3238502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Straight Connector 265"/>
            <p:cNvCxnSpPr/>
            <p:nvPr/>
          </p:nvCxnSpPr>
          <p:spPr>
            <a:xfrm rot="5400000">
              <a:off x="5219700" y="3238502"/>
              <a:ext cx="6858000" cy="381000"/>
            </a:xfrm>
            <a:prstGeom prst="line">
              <a:avLst/>
            </a:prstGeom>
            <a:ln w="5080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Straight Connector 266"/>
            <p:cNvCxnSpPr/>
            <p:nvPr/>
          </p:nvCxnSpPr>
          <p:spPr>
            <a:xfrm rot="16200000" flipH="1">
              <a:off x="4876801" y="3352801"/>
              <a:ext cx="6858000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Straight Connector 267"/>
            <p:cNvCxnSpPr/>
            <p:nvPr/>
          </p:nvCxnSpPr>
          <p:spPr>
            <a:xfrm rot="5400000">
              <a:off x="5527994" y="3318196"/>
              <a:ext cx="6888479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Straight Connector 269"/>
            <p:cNvCxnSpPr/>
            <p:nvPr/>
          </p:nvCxnSpPr>
          <p:spPr>
            <a:xfrm rot="5400000">
              <a:off x="4850130" y="3227072"/>
              <a:ext cx="6858000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Straight Connector 270"/>
            <p:cNvCxnSpPr/>
            <p:nvPr/>
          </p:nvCxnSpPr>
          <p:spPr>
            <a:xfrm rot="16200000" flipH="1">
              <a:off x="4751070" y="3326132"/>
              <a:ext cx="6858000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Straight Connector 277"/>
            <p:cNvCxnSpPr/>
            <p:nvPr/>
          </p:nvCxnSpPr>
          <p:spPr>
            <a:xfrm rot="5400000">
              <a:off x="5562599" y="3429001"/>
              <a:ext cx="685800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Straight Connector 282"/>
            <p:cNvCxnSpPr/>
            <p:nvPr/>
          </p:nvCxnSpPr>
          <p:spPr>
            <a:xfrm rot="5400000">
              <a:off x="2552700" y="3390900"/>
              <a:ext cx="6858000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9" name="Straight Connector 288"/>
            <p:cNvCxnSpPr/>
            <p:nvPr/>
          </p:nvCxnSpPr>
          <p:spPr>
            <a:xfrm rot="16200000" flipH="1">
              <a:off x="3048000" y="3352800"/>
              <a:ext cx="6858000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2" name="Straight Connector 291"/>
            <p:cNvCxnSpPr/>
            <p:nvPr/>
          </p:nvCxnSpPr>
          <p:spPr>
            <a:xfrm rot="16200000" flipH="1">
              <a:off x="3238500" y="3238500"/>
              <a:ext cx="6858000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4" name="Straight Connector 293"/>
            <p:cNvCxnSpPr/>
            <p:nvPr/>
          </p:nvCxnSpPr>
          <p:spPr>
            <a:xfrm rot="5400000">
              <a:off x="2133600" y="3276600"/>
              <a:ext cx="6858000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8" name="Straight Connector 297"/>
            <p:cNvCxnSpPr/>
            <p:nvPr/>
          </p:nvCxnSpPr>
          <p:spPr>
            <a:xfrm rot="16200000" flipH="1">
              <a:off x="3148013" y="3252789"/>
              <a:ext cx="6858000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9" name="Straight Connector 298"/>
            <p:cNvCxnSpPr/>
            <p:nvPr/>
          </p:nvCxnSpPr>
          <p:spPr>
            <a:xfrm rot="5400000">
              <a:off x="3771900" y="3238500"/>
              <a:ext cx="6858000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2" name="Straight Connector 301"/>
            <p:cNvCxnSpPr/>
            <p:nvPr/>
          </p:nvCxnSpPr>
          <p:spPr>
            <a:xfrm rot="5400000">
              <a:off x="4229100" y="2933700"/>
              <a:ext cx="6858000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7" name="Straight Connector 306"/>
            <p:cNvCxnSpPr/>
            <p:nvPr/>
          </p:nvCxnSpPr>
          <p:spPr>
            <a:xfrm rot="16200000" flipH="1">
              <a:off x="1371600" y="3200403"/>
              <a:ext cx="6858000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13" name="Rectangle 112"/>
          <p:cNvSpPr/>
          <p:nvPr/>
        </p:nvSpPr>
        <p:spPr>
          <a:xfrm>
            <a:off x="0" y="1905000"/>
            <a:ext cx="4953000" cy="31242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0" y="2057400"/>
            <a:ext cx="4801394" cy="2820988"/>
            <a:chOff x="0" y="2057400"/>
            <a:chExt cx="4801394" cy="2820988"/>
          </a:xfrm>
        </p:grpSpPr>
        <p:cxnSp>
          <p:nvCxnSpPr>
            <p:cNvPr id="117" name="Straight Connector 116"/>
            <p:cNvCxnSpPr/>
            <p:nvPr/>
          </p:nvCxnSpPr>
          <p:spPr>
            <a:xfrm>
              <a:off x="0" y="20574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Straight Connector 117"/>
            <p:cNvCxnSpPr/>
            <p:nvPr/>
          </p:nvCxnSpPr>
          <p:spPr>
            <a:xfrm>
              <a:off x="0" y="4876800"/>
              <a:ext cx="4800600" cy="1588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Straight Connector 119"/>
            <p:cNvCxnSpPr/>
            <p:nvPr/>
          </p:nvCxnSpPr>
          <p:spPr>
            <a:xfrm rot="5400000">
              <a:off x="3391694" y="3467100"/>
              <a:ext cx="2818606" cy="794"/>
            </a:xfrm>
            <a:prstGeom prst="line">
              <a:avLst/>
            </a:prstGeom>
            <a:ln w="190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2130425"/>
            <a:ext cx="4419600" cy="1600327"/>
          </a:xfrm>
        </p:spPr>
        <p:txBody>
          <a:bodyPr anchor="b">
            <a:normAutofit/>
          </a:bodyPr>
          <a:lstStyle>
            <a:lvl1pPr algn="l">
              <a:defRPr sz="3600" b="1" cap="none" spc="40" baseline="0">
                <a:ln w="1333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" y="3733800"/>
            <a:ext cx="4419600" cy="1066800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7891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66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92"/>
          <p:cNvGrpSpPr/>
          <p:nvPr/>
        </p:nvGrpSpPr>
        <p:grpSpPr>
          <a:xfrm>
            <a:off x="1" y="-30478"/>
            <a:ext cx="9067799" cy="4846320"/>
            <a:chOff x="1" y="-30477"/>
            <a:chExt cx="9067799" cy="4526277"/>
          </a:xfrm>
        </p:grpSpPr>
        <p:cxnSp>
          <p:nvCxnSpPr>
            <p:cNvPr id="8" name="Straight Connector 7"/>
            <p:cNvCxnSpPr/>
            <p:nvPr/>
          </p:nvCxnSpPr>
          <p:spPr>
            <a:xfrm rot="16200000" flipH="1">
              <a:off x="-2716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-4621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rot="5400000">
              <a:off x="-30976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-206236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H="1">
              <a:off x="-213856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6200000" flipH="1">
              <a:off x="-195465" y="1785212"/>
              <a:ext cx="4505731" cy="9144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6200000" flipH="1">
              <a:off x="-164326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5400000">
              <a:off x="-1528964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-95746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6200000" flipH="1">
              <a:off x="-194806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6200000" flipH="1">
              <a:off x="-652664" y="2166211"/>
              <a:ext cx="4505731" cy="152401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-16432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H="1">
              <a:off x="-1790700" y="2019300"/>
              <a:ext cx="4495800" cy="4572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>
              <a:off x="-55551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rot="5400000">
              <a:off x="340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rot="5400000">
              <a:off x="26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-67933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 rot="16200000" flipH="1">
              <a:off x="-1467052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16200000" flipH="1">
              <a:off x="-77839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6200000" flipH="1">
              <a:off x="-118606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16200000" flipH="1">
              <a:off x="-95746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 rot="16200000" flipH="1">
              <a:off x="22429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H="1">
              <a:off x="20524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>
              <a:off x="2204835" y="2051912"/>
              <a:ext cx="4505731" cy="3810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452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16200000" flipH="1">
              <a:off x="376035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5400000">
              <a:off x="1023735" y="2242139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 rot="16200000" flipH="1">
              <a:off x="871335" y="2013812"/>
              <a:ext cx="4505731" cy="4572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 rot="5400000">
              <a:off x="985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 rot="16200000" flipH="1">
              <a:off x="1557135" y="2013812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 rot="16200000" flipH="1">
              <a:off x="5665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rot="16200000" flipH="1">
              <a:off x="1861936" y="2166211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 rot="16200000" flipH="1">
              <a:off x="8713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rot="5400000">
              <a:off x="1474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 rot="5400000">
              <a:off x="195909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39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 rot="5400000">
              <a:off x="2548687" y="2090964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rot="5400000">
              <a:off x="27763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 rot="5400000">
              <a:off x="183526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/>
            <p:nvPr/>
          </p:nvCxnSpPr>
          <p:spPr>
            <a:xfrm rot="16200000" flipH="1">
              <a:off x="1047548" y="2066200"/>
              <a:ext cx="4505731" cy="352425"/>
            </a:xfrm>
            <a:prstGeom prst="line">
              <a:avLst/>
            </a:prstGeom>
            <a:ln w="158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/>
            <p:nvPr/>
          </p:nvCxnSpPr>
          <p:spPr>
            <a:xfrm rot="16200000" flipH="1">
              <a:off x="1736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/>
            <p:nvPr/>
          </p:nvCxnSpPr>
          <p:spPr>
            <a:xfrm rot="16200000" flipH="1">
              <a:off x="1328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rot="16200000" flipH="1">
              <a:off x="1557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rot="16200000" flipH="1">
              <a:off x="39193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rot="16200000" flipH="1">
              <a:off x="3271636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 rot="5400000">
              <a:off x="38812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 rot="5400000">
              <a:off x="3004936" y="2090012"/>
              <a:ext cx="4505730" cy="3048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/>
            <p:nvPr/>
          </p:nvCxnSpPr>
          <p:spPr>
            <a:xfrm rot="16200000" flipH="1">
              <a:off x="22429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/>
            <p:nvPr/>
          </p:nvCxnSpPr>
          <p:spPr>
            <a:xfrm rot="16200000" flipH="1">
              <a:off x="35383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/>
            <p:nvPr/>
          </p:nvCxnSpPr>
          <p:spPr>
            <a:xfrm rot="5400000">
              <a:off x="3822180" y="1535657"/>
              <a:ext cx="4505731" cy="1413510"/>
            </a:xfrm>
            <a:prstGeom prst="line">
              <a:avLst/>
            </a:prstGeom>
            <a:ln>
              <a:solidFill>
                <a:schemeClr val="accent1">
                  <a:alpha val="56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/>
            <p:nvPr/>
          </p:nvCxnSpPr>
          <p:spPr>
            <a:xfrm rot="5400000">
              <a:off x="4225087" y="2090965"/>
              <a:ext cx="4505731" cy="302895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 rot="5400000">
              <a:off x="4071735" y="2090012"/>
              <a:ext cx="4505731" cy="3048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 rot="5400000">
              <a:off x="3565005" y="2040482"/>
              <a:ext cx="4505731" cy="40386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/>
            <p:nvPr/>
          </p:nvCxnSpPr>
          <p:spPr>
            <a:xfrm rot="16200000" flipH="1">
              <a:off x="34126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/>
            <p:nvPr/>
          </p:nvCxnSpPr>
          <p:spPr>
            <a:xfrm rot="16200000" flipH="1">
              <a:off x="2928735" y="2166212"/>
              <a:ext cx="4505731" cy="152400"/>
            </a:xfrm>
            <a:prstGeom prst="line">
              <a:avLst/>
            </a:prstGeom>
            <a:ln w="57150">
              <a:solidFill>
                <a:schemeClr val="accent1"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/>
            <p:nvPr/>
          </p:nvCxnSpPr>
          <p:spPr>
            <a:xfrm rot="16200000" flipH="1">
              <a:off x="3081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/>
            <p:nvPr/>
          </p:nvCxnSpPr>
          <p:spPr>
            <a:xfrm rot="5400000">
              <a:off x="4643235" y="2128112"/>
              <a:ext cx="4505731" cy="228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/>
            <p:nvPr/>
          </p:nvCxnSpPr>
          <p:spPr>
            <a:xfrm rot="16200000" flipH="1">
              <a:off x="4643234" y="2128112"/>
              <a:ext cx="4505731" cy="2286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/>
            <p:nvPr/>
          </p:nvCxnSpPr>
          <p:spPr>
            <a:xfrm rot="5400000">
              <a:off x="5214735" y="2242140"/>
              <a:ext cx="4505731" cy="1588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/>
            <p:nvPr/>
          </p:nvCxnSpPr>
          <p:spPr>
            <a:xfrm rot="16200000" flipH="1">
              <a:off x="5062335" y="2013812"/>
              <a:ext cx="4505731" cy="457200"/>
            </a:xfrm>
            <a:prstGeom prst="line">
              <a:avLst/>
            </a:prstGeom>
            <a:ln>
              <a:solidFill>
                <a:schemeClr val="accent1">
                  <a:alpha val="9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/>
            <p:nvPr/>
          </p:nvCxnSpPr>
          <p:spPr>
            <a:xfrm rot="5400000">
              <a:off x="5176636" y="2051912"/>
              <a:ext cx="4505731" cy="381000"/>
            </a:xfrm>
            <a:prstGeom prst="line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/>
            <p:cNvCxnSpPr/>
            <p:nvPr/>
          </p:nvCxnSpPr>
          <p:spPr>
            <a:xfrm rot="16200000" flipH="1">
              <a:off x="5748135" y="2013813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/>
            <p:cNvCxnSpPr/>
            <p:nvPr/>
          </p:nvCxnSpPr>
          <p:spPr>
            <a:xfrm rot="16200000" flipH="1">
              <a:off x="49099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Straight Connector 69"/>
            <p:cNvCxnSpPr/>
            <p:nvPr/>
          </p:nvCxnSpPr>
          <p:spPr>
            <a:xfrm rot="5400000">
              <a:off x="4795635" y="2128112"/>
              <a:ext cx="4505731" cy="228600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Straight Connector 70"/>
            <p:cNvCxnSpPr/>
            <p:nvPr/>
          </p:nvCxnSpPr>
          <p:spPr>
            <a:xfrm rot="16200000" flipH="1">
              <a:off x="53909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Straight Connector 71"/>
            <p:cNvCxnSpPr/>
            <p:nvPr/>
          </p:nvCxnSpPr>
          <p:spPr>
            <a:xfrm rot="16200000" flipH="1">
              <a:off x="5927205" y="2139542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3" name="Straight Connector 72"/>
            <p:cNvCxnSpPr/>
            <p:nvPr/>
          </p:nvCxnSpPr>
          <p:spPr>
            <a:xfrm rot="16200000" flipH="1">
              <a:off x="5519535" y="2166212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/>
            <p:cNvCxnSpPr/>
            <p:nvPr/>
          </p:nvCxnSpPr>
          <p:spPr>
            <a:xfrm rot="16200000" flipH="1">
              <a:off x="5748135" y="2166212"/>
              <a:ext cx="4505731" cy="152400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/>
            <p:cNvCxnSpPr/>
            <p:nvPr/>
          </p:nvCxnSpPr>
          <p:spPr>
            <a:xfrm rot="16200000" flipH="1">
              <a:off x="6433935" y="2166213"/>
              <a:ext cx="4505731" cy="1524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/>
            <p:cNvCxnSpPr/>
            <p:nvPr/>
          </p:nvCxnSpPr>
          <p:spPr>
            <a:xfrm rot="16200000" flipH="1">
              <a:off x="62434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rot="5400000">
              <a:off x="6395835" y="2051913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/>
            <p:cNvCxnSpPr/>
            <p:nvPr/>
          </p:nvCxnSpPr>
          <p:spPr>
            <a:xfrm rot="16200000" flipH="1">
              <a:off x="6052936" y="2166212"/>
              <a:ext cx="4505731" cy="152401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rot="5400000">
              <a:off x="6709356" y="2136834"/>
              <a:ext cx="4525755" cy="191133"/>
            </a:xfrm>
            <a:prstGeom prst="line">
              <a:avLst/>
            </a:prstGeom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 rot="5400000">
              <a:off x="6026265" y="2040483"/>
              <a:ext cx="4505731" cy="40386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rot="16200000" flipH="1">
              <a:off x="5927205" y="2139543"/>
              <a:ext cx="4505731" cy="20574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 rot="5400000">
              <a:off x="6738734" y="2242140"/>
              <a:ext cx="4505732" cy="1588"/>
            </a:xfrm>
            <a:prstGeom prst="line">
              <a:avLst/>
            </a:prstGeom>
            <a:ln w="15875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 rot="5400000">
              <a:off x="3728835" y="2204312"/>
              <a:ext cx="4505731" cy="76200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" name="Straight Connector 83"/>
            <p:cNvCxnSpPr/>
            <p:nvPr/>
          </p:nvCxnSpPr>
          <p:spPr>
            <a:xfrm rot="16200000" flipH="1">
              <a:off x="4224135" y="2166212"/>
              <a:ext cx="4505731" cy="1524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 rot="16200000" flipH="1">
              <a:off x="4414635" y="2051912"/>
              <a:ext cx="4505731" cy="381000"/>
            </a:xfrm>
            <a:prstGeom prst="line">
              <a:avLst/>
            </a:prstGeom>
            <a:ln w="19050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6" name="Straight Connector 85"/>
            <p:cNvCxnSpPr/>
            <p:nvPr/>
          </p:nvCxnSpPr>
          <p:spPr>
            <a:xfrm rot="5400000">
              <a:off x="3309735" y="2090012"/>
              <a:ext cx="4505731" cy="304800"/>
            </a:xfrm>
            <a:prstGeom prst="line">
              <a:avLst/>
            </a:prstGeom>
            <a:ln w="47625">
              <a:solidFill>
                <a:schemeClr val="accent1">
                  <a:alpha val="63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Straight Connector 86"/>
            <p:cNvCxnSpPr/>
            <p:nvPr/>
          </p:nvCxnSpPr>
          <p:spPr>
            <a:xfrm rot="16200000" flipH="1">
              <a:off x="4324148" y="2066200"/>
              <a:ext cx="4505731" cy="352425"/>
            </a:xfrm>
            <a:prstGeom prst="line">
              <a:avLst/>
            </a:prstGeom>
            <a:ln w="15875">
              <a:solidFill>
                <a:schemeClr val="accent1">
                  <a:alpha val="72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Straight Connector 87"/>
            <p:cNvCxnSpPr/>
            <p:nvPr/>
          </p:nvCxnSpPr>
          <p:spPr>
            <a:xfrm rot="5400000">
              <a:off x="4948035" y="2051912"/>
              <a:ext cx="4505731" cy="381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 rot="5400000">
              <a:off x="5405235" y="1747112"/>
              <a:ext cx="4505731" cy="990600"/>
            </a:xfrm>
            <a:prstGeom prst="line">
              <a:avLst/>
            </a:prstGeom>
            <a:ln w="28575">
              <a:solidFill>
                <a:schemeClr val="accent1">
                  <a:alpha val="58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16200000" flipH="1">
              <a:off x="2547735" y="2013814"/>
              <a:ext cx="4505731" cy="457199"/>
            </a:xfrm>
            <a:prstGeom prst="line">
              <a:avLst/>
            </a:prstGeom>
            <a:ln w="38100">
              <a:solidFill>
                <a:schemeClr val="accent1">
                  <a:alpha val="47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4" name="Rectangle 93"/>
          <p:cNvSpPr/>
          <p:nvPr/>
        </p:nvSpPr>
        <p:spPr>
          <a:xfrm>
            <a:off x="0" y="4311168"/>
            <a:ext cx="9144000" cy="190500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6" name="Straight Connector 95"/>
          <p:cNvCxnSpPr/>
          <p:nvPr/>
        </p:nvCxnSpPr>
        <p:spPr>
          <a:xfrm>
            <a:off x="0" y="4387368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/>
          <p:cNvCxnSpPr/>
          <p:nvPr/>
        </p:nvCxnSpPr>
        <p:spPr>
          <a:xfrm>
            <a:off x="0" y="6138380"/>
            <a:ext cx="914400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621364"/>
            <a:ext cx="8305800" cy="414649"/>
          </a:xfrm>
        </p:spPr>
        <p:txBody>
          <a:bodyPr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5" name="Title 94"/>
          <p:cNvSpPr>
            <a:spLocks noGrp="1"/>
          </p:cNvSpPr>
          <p:nvPr>
            <p:ph type="title"/>
          </p:nvPr>
        </p:nvSpPr>
        <p:spPr>
          <a:xfrm>
            <a:off x="457200" y="4463568"/>
            <a:ext cx="8305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91" name="Footer Placeholder 9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92" name="Slide Number Placeholder 9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3958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5357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 algn="ctr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104708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43806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7507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00400" y="273050"/>
            <a:ext cx="548640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9" name="Straight Connector 38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901952"/>
            <a:ext cx="2377440" cy="137160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tabLst>
                <a:tab pos="3830638" algn="l"/>
              </a:tabLst>
              <a:defRPr lang="en-US" sz="2600" b="1" kern="1200" cap="none" spc="20" baseline="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3552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13130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9665554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793760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6886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9392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200400" y="381000"/>
            <a:ext cx="5562600" cy="5638800"/>
          </a:xfrm>
          <a:solidFill>
            <a:schemeClr val="bg2"/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33" name="Rectangle 32"/>
          <p:cNvSpPr/>
          <p:nvPr/>
        </p:nvSpPr>
        <p:spPr>
          <a:xfrm>
            <a:off x="0" y="1563624"/>
            <a:ext cx="2761488" cy="3313176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 rot="5400000">
            <a:off x="1128157" y="3221339"/>
            <a:ext cx="3017520" cy="794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0" y="1712976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>
            <a:off x="0" y="4733544"/>
            <a:ext cx="2651760" cy="1588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448" y="1905000"/>
            <a:ext cx="2377440" cy="1371600"/>
          </a:xfrm>
        </p:spPr>
        <p:txBody>
          <a:bodyPr anchor="b">
            <a:normAutofit/>
          </a:bodyPr>
          <a:lstStyle>
            <a:lvl1pPr algn="l">
              <a:defRPr sz="2600" b="1" cap="none" spc="20" baseline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3276600"/>
            <a:ext cx="2377440" cy="1371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8305854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1D3641"/>
                </a:solidFill>
              </a:rPr>
              <a:pPr/>
              <a:t>31.01.2020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1D3641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1D3641"/>
                </a:solidFill>
              </a:rPr>
              <a:pPr/>
              <a:t>‹#›</a:t>
            </a:fld>
            <a:endParaRPr lang="ru-RU">
              <a:solidFill>
                <a:srgbClr val="1D3641"/>
              </a:solidFill>
            </a:endParaRPr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96815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747005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99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5843243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833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864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2425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52623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1669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image" Target="../media/image6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6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1788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93" r:id="rId1"/>
    <p:sldLayoutId id="2147484094" r:id="rId2"/>
    <p:sldLayoutId id="2147484095" r:id="rId3"/>
    <p:sldLayoutId id="2147484096" r:id="rId4"/>
    <p:sldLayoutId id="2147484097" r:id="rId5"/>
    <p:sldLayoutId id="2147484098" r:id="rId6"/>
    <p:sldLayoutId id="2147484099" r:id="rId7"/>
    <p:sldLayoutId id="2147484100" r:id="rId8"/>
    <p:sldLayoutId id="2147484101" r:id="rId9"/>
    <p:sldLayoutId id="2147484102" r:id="rId10"/>
    <p:sldLayoutId id="2147484103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31.01.2020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srgbClr val="E7DEC9">
                    <a:shade val="50000"/>
                    <a:satMod val="200000"/>
                  </a:srgbClr>
                </a:solidFill>
              </a:rPr>
              <a:pPr/>
              <a:t>‹#›</a:t>
            </a:fld>
            <a:endParaRPr lang="ru-RU">
              <a:solidFill>
                <a:srgbClr val="E7DEC9">
                  <a:shade val="50000"/>
                  <a:satMod val="200000"/>
                </a:srgb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980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5" r:id="rId1"/>
    <p:sldLayoutId id="2147484106" r:id="rId2"/>
    <p:sldLayoutId id="2147484107" r:id="rId3"/>
    <p:sldLayoutId id="2147484108" r:id="rId4"/>
    <p:sldLayoutId id="2147484109" r:id="rId5"/>
    <p:sldLayoutId id="2147484110" r:id="rId6"/>
    <p:sldLayoutId id="2147484111" r:id="rId7"/>
    <p:sldLayoutId id="2147484112" r:id="rId8"/>
    <p:sldLayoutId id="2147484113" r:id="rId9"/>
    <p:sldLayoutId id="2147484114" r:id="rId10"/>
    <p:sldLayoutId id="214748411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6354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9" r:id="rId1"/>
    <p:sldLayoutId id="2147484130" r:id="rId2"/>
    <p:sldLayoutId id="2147484131" r:id="rId3"/>
    <p:sldLayoutId id="2147484132" r:id="rId4"/>
    <p:sldLayoutId id="2147484133" r:id="rId5"/>
    <p:sldLayoutId id="2147484134" r:id="rId6"/>
    <p:sldLayoutId id="2147484135" r:id="rId7"/>
    <p:sldLayoutId id="2147484136" r:id="rId8"/>
    <p:sldLayoutId id="2147484137" r:id="rId9"/>
    <p:sldLayoutId id="2147484138" r:id="rId10"/>
    <p:sldLayoutId id="214748413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958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41" r:id="rId1"/>
    <p:sldLayoutId id="2147484142" r:id="rId2"/>
    <p:sldLayoutId id="2147484143" r:id="rId3"/>
    <p:sldLayoutId id="2147484144" r:id="rId4"/>
    <p:sldLayoutId id="2147484145" r:id="rId5"/>
    <p:sldLayoutId id="2147484146" r:id="rId6"/>
    <p:sldLayoutId id="2147484147" r:id="rId7"/>
    <p:sldLayoutId id="2147484148" r:id="rId8"/>
    <p:sldLayoutId id="2147484149" r:id="rId9"/>
    <p:sldLayoutId id="2147484150" r:id="rId10"/>
    <p:sldLayoutId id="2147484151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kern="1200">
              <a:solidFill>
                <a:prstClr val="white"/>
              </a:solidFill>
              <a:latin typeface="Tw Cen MT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/>
              <a:t>31.01.2020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9" r:id="rId1"/>
    <p:sldLayoutId id="2147483950" r:id="rId2"/>
    <p:sldLayoutId id="2147483951" r:id="rId3"/>
    <p:sldLayoutId id="2147483952" r:id="rId4"/>
    <p:sldLayoutId id="2147483953" r:id="rId5"/>
    <p:sldLayoutId id="2147483954" r:id="rId6"/>
    <p:sldLayoutId id="2147483955" r:id="rId7"/>
    <p:sldLayoutId id="2147483956" r:id="rId8"/>
    <p:sldLayoutId id="2147483957" r:id="rId9"/>
    <p:sldLayoutId id="2147483958" r:id="rId10"/>
    <p:sldLayoutId id="214748395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248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465E9C"/>
                </a:solidFill>
              </a:rPr>
              <a:pPr/>
              <a:t>31.01.2020</a:t>
            </a:fld>
            <a:endParaRPr lang="ru-RU">
              <a:solidFill>
                <a:srgbClr val="465E9C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>
              <a:solidFill>
                <a:srgbClr val="465E9C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465E9C"/>
                </a:solidFill>
              </a:rPr>
              <a:pPr/>
              <a:t>‹#›</a:t>
            </a:fld>
            <a:endParaRPr lang="ru-RU">
              <a:solidFill>
                <a:srgbClr val="465E9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32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82422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57" r:id="rId1"/>
    <p:sldLayoutId id="2147484058" r:id="rId2"/>
    <p:sldLayoutId id="2147484059" r:id="rId3"/>
    <p:sldLayoutId id="2147484060" r:id="rId4"/>
    <p:sldLayoutId id="2147484061" r:id="rId5"/>
    <p:sldLayoutId id="2147484062" r:id="rId6"/>
    <p:sldLayoutId id="2147484063" r:id="rId7"/>
    <p:sldLayoutId id="2147484064" r:id="rId8"/>
    <p:sldLayoutId id="2147484065" r:id="rId9"/>
    <p:sldLayoutId id="2147484066" r:id="rId10"/>
    <p:sldLayoutId id="2147484067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 189"/>
          <p:cNvSpPr/>
          <p:nvPr/>
        </p:nvSpPr>
        <p:spPr>
          <a:xfrm>
            <a:off x="149352" y="137160"/>
            <a:ext cx="8869680" cy="6583680"/>
          </a:xfrm>
          <a:prstGeom prst="rect">
            <a:avLst/>
          </a:prstGeom>
          <a:noFill/>
          <a:ln w="19050" cmpd="sng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2D3F1BBD-1391-4B90-B723-AF4A1CE8B408}" type="datetimeFigureOut">
              <a:rPr lang="ru-RU" smtClean="0">
                <a:solidFill>
                  <a:srgbClr val="DFE6D0"/>
                </a:solidFill>
              </a:rPr>
              <a:pPr/>
              <a:t>31.01.2020</a:t>
            </a:fld>
            <a:endParaRPr lang="ru-RU">
              <a:solidFill>
                <a:srgbClr val="DFE6D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31123" y="6312408"/>
            <a:ext cx="348175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DFE6D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1240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59B1450C-AE43-4336-848F-A2CB982B2DBB}" type="slidenum">
              <a:rPr lang="ru-RU" smtClean="0">
                <a:solidFill>
                  <a:srgbClr val="DFE6D0"/>
                </a:solidFill>
              </a:rPr>
              <a:pPr/>
              <a:t>‹#›</a:t>
            </a:fld>
            <a:endParaRPr lang="ru-RU">
              <a:solidFill>
                <a:srgbClr val="DFE6D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425928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69" r:id="rId1"/>
    <p:sldLayoutId id="2147484070" r:id="rId2"/>
    <p:sldLayoutId id="2147484071" r:id="rId3"/>
    <p:sldLayoutId id="2147484072" r:id="rId4"/>
    <p:sldLayoutId id="2147484073" r:id="rId5"/>
    <p:sldLayoutId id="2147484074" r:id="rId6"/>
    <p:sldLayoutId id="2147484075" r:id="rId7"/>
    <p:sldLayoutId id="2147484076" r:id="rId8"/>
    <p:sldLayoutId id="2147484077" r:id="rId9"/>
    <p:sldLayoutId id="2147484078" r:id="rId10"/>
    <p:sldLayoutId id="2147484079" r:id="rId11"/>
  </p:sldLayoutIdLst>
  <p:txStyles>
    <p:titleStyle>
      <a:lvl1pPr algn="l" defTabSz="914400" rtl="0" eaLnBrk="1" latinLnBrk="0" hangingPunct="1">
        <a:spcBef>
          <a:spcPct val="0"/>
        </a:spcBef>
        <a:buNone/>
        <a:tabLst>
          <a:tab pos="3830638" algn="l"/>
        </a:tabLst>
        <a:defRPr sz="3600" b="1" kern="1200" cap="none" spc="50">
          <a:ln w="13335" cmpd="sng">
            <a:solidFill>
              <a:schemeClr val="accent1">
                <a:lumMod val="50000"/>
              </a:schemeClr>
            </a:solidFill>
            <a:prstDash val="solid"/>
          </a:ln>
          <a:solidFill>
            <a:schemeClr val="accent6">
              <a:tint val="1000"/>
            </a:schemeClr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8872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691640" indent="-18288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4884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6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2D3F1BBD-1391-4B90-B723-AF4A1CE8B408}" type="datetimeFigureOut">
              <a:rPr lang="ru-RU" smtClean="0">
                <a:solidFill>
                  <a:prstClr val="black"/>
                </a:solidFill>
              </a:rPr>
              <a:pPr/>
              <a:t>31.01.2020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59B1450C-AE43-4336-848F-A2CB982B2DB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90705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1" r:id="rId1"/>
    <p:sldLayoutId id="2147484082" r:id="rId2"/>
    <p:sldLayoutId id="2147484083" r:id="rId3"/>
    <p:sldLayoutId id="2147484084" r:id="rId4"/>
    <p:sldLayoutId id="2147484085" r:id="rId5"/>
    <p:sldLayoutId id="2147484086" r:id="rId6"/>
    <p:sldLayoutId id="2147484087" r:id="rId7"/>
    <p:sldLayoutId id="2147484088" r:id="rId8"/>
    <p:sldLayoutId id="2147484089" r:id="rId9"/>
    <p:sldLayoutId id="2147484090" r:id="rId10"/>
    <p:sldLayoutId id="214748409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46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45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4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4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3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9.jpg"/><Relationship Id="rId5" Type="http://schemas.openxmlformats.org/officeDocument/2006/relationships/image" Target="../media/image23.jpg"/><Relationship Id="rId4" Type="http://schemas.openxmlformats.org/officeDocument/2006/relationships/image" Target="../media/image48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50.jpg"/><Relationship Id="rId7" Type="http://schemas.openxmlformats.org/officeDocument/2006/relationships/diagramQuickStyle" Target="../diagrams/quickStyle3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2.gif"/><Relationship Id="rId5" Type="http://schemas.openxmlformats.org/officeDocument/2006/relationships/diagramData" Target="../diagrams/data3.xml"/><Relationship Id="rId10" Type="http://schemas.openxmlformats.org/officeDocument/2006/relationships/image" Target="../media/image51.jpeg"/><Relationship Id="rId4" Type="http://schemas.openxmlformats.org/officeDocument/2006/relationships/image" Target="../media/image23.jpg"/><Relationship Id="rId9" Type="http://schemas.microsoft.com/office/2007/relationships/diagramDrawing" Target="../diagrams/drawing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7" Type="http://schemas.openxmlformats.org/officeDocument/2006/relationships/image" Target="../media/image5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2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5.jpg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3.gif"/><Relationship Id="rId5" Type="http://schemas.openxmlformats.org/officeDocument/2006/relationships/image" Target="../media/image23.jpg"/><Relationship Id="rId4" Type="http://schemas.openxmlformats.org/officeDocument/2006/relationships/image" Target="../media/image5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53.gif"/><Relationship Id="rId5" Type="http://schemas.openxmlformats.org/officeDocument/2006/relationships/image" Target="../media/image23.jp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3.xml"/><Relationship Id="rId6" Type="http://schemas.openxmlformats.org/officeDocument/2006/relationships/image" Target="../media/image23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1.jpeg"/><Relationship Id="rId4" Type="http://schemas.openxmlformats.org/officeDocument/2006/relationships/image" Target="../media/image23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62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13" Type="http://schemas.openxmlformats.org/officeDocument/2006/relationships/image" Target="../media/image18.jpeg"/><Relationship Id="rId3" Type="http://schemas.openxmlformats.org/officeDocument/2006/relationships/image" Target="../media/image9.jpg"/><Relationship Id="rId7" Type="http://schemas.openxmlformats.org/officeDocument/2006/relationships/image" Target="../media/image12.png"/><Relationship Id="rId12" Type="http://schemas.openxmlformats.org/officeDocument/2006/relationships/image" Target="../media/image17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jpg"/><Relationship Id="rId11" Type="http://schemas.openxmlformats.org/officeDocument/2006/relationships/image" Target="../media/image16.jpg"/><Relationship Id="rId5" Type="http://schemas.microsoft.com/office/2007/relationships/hdphoto" Target="../media/hdphoto1.wdp"/><Relationship Id="rId10" Type="http://schemas.openxmlformats.org/officeDocument/2006/relationships/image" Target="../media/image15.jpeg"/><Relationship Id="rId4" Type="http://schemas.openxmlformats.org/officeDocument/2006/relationships/image" Target="../media/image10.jpeg"/><Relationship Id="rId9" Type="http://schemas.openxmlformats.org/officeDocument/2006/relationships/image" Target="../media/image14.jpg"/><Relationship Id="rId1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16.jp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3.xml"/><Relationship Id="rId5" Type="http://schemas.openxmlformats.org/officeDocument/2006/relationships/image" Target="../media/image67.gif"/><Relationship Id="rId4" Type="http://schemas.openxmlformats.org/officeDocument/2006/relationships/image" Target="../media/image6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g"/><Relationship Id="rId5" Type="http://schemas.openxmlformats.org/officeDocument/2006/relationships/image" Target="../media/image68.jpg"/><Relationship Id="rId4" Type="http://schemas.openxmlformats.org/officeDocument/2006/relationships/image" Target="../media/image2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01.xml"/><Relationship Id="rId5" Type="http://schemas.openxmlformats.org/officeDocument/2006/relationships/image" Target="../media/image23.jpg"/><Relationship Id="rId4" Type="http://schemas.openxmlformats.org/officeDocument/2006/relationships/image" Target="../media/image7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gif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2.png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9.jp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jp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5.gi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openxmlformats.org/officeDocument/2006/relationships/image" Target="../media/image38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23.jpg"/><Relationship Id="rId7" Type="http://schemas.openxmlformats.org/officeDocument/2006/relationships/diagramQuickStyle" Target="../diagrams/quickStyle1.xml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6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40.gif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6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00128" y="1772816"/>
            <a:ext cx="7920880" cy="201593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 итогах работы </a:t>
            </a:r>
            <a:endParaRPr lang="en-US" sz="2500" b="1" i="1" dirty="0" smtClean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Территориального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органа </a:t>
            </a: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Федеральной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службы </a:t>
            </a:r>
            <a:endParaRPr lang="en-US" sz="2500" b="1" i="1" dirty="0" smtClean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государственной </a:t>
            </a:r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статистики</a:t>
            </a:r>
            <a:endParaRPr lang="ru-RU" sz="2500" b="1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500" b="1" i="1" dirty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 Мурманской </a:t>
            </a: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500" b="1" i="1" dirty="0" smtClean="0">
                <a:ln w="11430"/>
                <a:solidFill>
                  <a:srgbClr val="80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за 2019 год</a:t>
            </a:r>
            <a:endParaRPr lang="ru-RU" sz="2500" b="1" dirty="0">
              <a:ln w="11430"/>
              <a:solidFill>
                <a:srgbClr val="80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Rectangle 10"/>
          <p:cNvSpPr>
            <a:spLocks noChangeArrowheads="1"/>
          </p:cNvSpPr>
          <p:nvPr/>
        </p:nvSpPr>
        <p:spPr bwMode="auto">
          <a:xfrm>
            <a:off x="1478043" y="519592"/>
            <a:ext cx="6098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algn="ctr"/>
            <a: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ТЕРРИТОРИАЛЬНЫЙ ОРГАН ФЕДЕРАЛЬНОЙ СЛУЖБЫ </a:t>
            </a:r>
            <a:b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u="none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ГОСУДАРСТВЕННОЙ СТАТИСТИКИ ПО МУРМАНСКОЙ ОБЛАСТИ</a:t>
            </a:r>
            <a:endParaRPr lang="ru-RU" sz="1400" b="1" u="none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3" descr="C:\Users\p51_darondavf\Desktop\Эмблема_Росстата_цвет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079"/>
            <a:ext cx="1010029" cy="1023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744244" y="5669280"/>
            <a:ext cx="5832648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5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Заседание коллегии </a:t>
            </a:r>
            <a:r>
              <a:rPr lang="ru-RU" sz="1500" b="1" i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endParaRPr lang="ru-RU" sz="1500" b="1" i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5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5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5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 января 2020 </a:t>
            </a:r>
            <a:r>
              <a:rPr lang="ru-RU" sz="1500" b="1" i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</a:p>
        </p:txBody>
      </p:sp>
    </p:spTree>
    <p:extLst>
      <p:ext uri="{BB962C8B-B14F-4D97-AF65-F5344CB8AC3E}">
        <p14:creationId xmlns:p14="http://schemas.microsoft.com/office/powerpoint/2010/main" val="401363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16000"/>
            <a:lum/>
          </a:blip>
          <a:srcRect/>
          <a:stretch>
            <a:fillRect t="-9000" b="-9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192096180"/>
              </p:ext>
            </p:extLst>
          </p:nvPr>
        </p:nvGraphicFramePr>
        <p:xfrm>
          <a:off x="1882927" y="1006374"/>
          <a:ext cx="5400600" cy="451085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802862" y="405916"/>
            <a:ext cx="7488832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 2019 ГОД ВЫПУЩЕНО</a:t>
            </a:r>
            <a:r>
              <a:rPr lang="en-US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600" b="1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3541" y="5805264"/>
            <a:ext cx="586229" cy="43967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117102" y="6479049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17418" y="1221051"/>
            <a:ext cx="5040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2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372200" y="1711836"/>
            <a:ext cx="908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    20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44208" y="3272341"/>
            <a:ext cx="8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175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8095" y="4944032"/>
            <a:ext cx="957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3120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695452" y="2563802"/>
            <a:ext cx="690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80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30109" y="2165022"/>
            <a:ext cx="893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   24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609266" y="4462919"/>
            <a:ext cx="771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14</a:t>
            </a:r>
            <a:r>
              <a:rPr lang="en-US" b="1" dirty="0" smtClean="0">
                <a:solidFill>
                  <a:schemeClr val="bg1"/>
                </a:solidFill>
                <a:latin typeface="Calibri" pitchFamily="34" charset="0"/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26" y="1974101"/>
            <a:ext cx="1607914" cy="2009892"/>
          </a:xfrm>
          <a:prstGeom prst="rect">
            <a:avLst/>
          </a:prstGeom>
        </p:spPr>
      </p:pic>
      <p:pic>
        <p:nvPicPr>
          <p:cNvPr id="22" name="Picture 11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82" t="14558" r="23402" b="5990"/>
          <a:stretch/>
        </p:blipFill>
        <p:spPr bwMode="auto">
          <a:xfrm>
            <a:off x="279321" y="405916"/>
            <a:ext cx="1358702" cy="170153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50" t="20982" r="46031" b="8533"/>
          <a:stretch/>
        </p:blipFill>
        <p:spPr bwMode="auto">
          <a:xfrm>
            <a:off x="247233" y="2251382"/>
            <a:ext cx="1357511" cy="176217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1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73" t="15765" r="24302" b="5451"/>
          <a:stretch/>
        </p:blipFill>
        <p:spPr bwMode="auto">
          <a:xfrm>
            <a:off x="247233" y="4180995"/>
            <a:ext cx="1390790" cy="175762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TextBox 20"/>
          <p:cNvSpPr txBox="1"/>
          <p:nvPr/>
        </p:nvSpPr>
        <p:spPr>
          <a:xfrm>
            <a:off x="6594518" y="3982200"/>
            <a:ext cx="8372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sym typeface="Wingdings"/>
              </a:rPr>
              <a:t>    4</a:t>
            </a:r>
            <a:r>
              <a:rPr lang="en-US" b="1" dirty="0" smtClean="0">
                <a:solidFill>
                  <a:schemeClr val="bg1"/>
                </a:solidFill>
                <a:sym typeface="Wingdings"/>
              </a:rPr>
              <a:t>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275" y="2003661"/>
            <a:ext cx="1607914" cy="2009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50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7" grpId="0"/>
      <p:bldP spid="10" grpId="0"/>
      <p:bldP spid="11" grpId="0"/>
      <p:bldP spid="13" grpId="0"/>
      <p:bldP spid="17" grpId="0"/>
      <p:bldP spid="19" grpId="0"/>
      <p:bldP spid="20" grpId="0"/>
      <p:bldP spid="23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059831" y="2614983"/>
            <a:ext cx="1987745" cy="1784996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0346" y="476672"/>
            <a:ext cx="864096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ИНФОРМАЦИОННО-СТАТИСТИЧЕСКОЕ ОБСЛУЖИВАНИЕ ПОЛЬЗОВАТЕЛЕЙ </a:t>
            </a: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ВЕЛОСЬ В СООТВЕТСТВИИ С СОГЛАШЕНИЯМИ ОБ ИНФОРМАЦИОННОМ ВЗАИМОДЕЙСТВИИ,</a:t>
            </a: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ДОГОВОРНОЙ ОСНОВЕ И ПО РАЗОВЫМ ЗАПРОСАМ. </a:t>
            </a:r>
            <a:endParaRPr lang="en-US" sz="13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ВСЕ ПОЛЬЗОВАТЕЛИ СВОЕВРЕМЕННО ОБЕСПЕЧИВАЛИСЬ ОФИЦИАЛЬНОЙ СТАТИСТИЧЕСКОЙ ИНФОРМАЦИЕЙ, ФОРМИРУЕМОЙ В СООТВЕТСТВИИ </a:t>
            </a:r>
            <a:endParaRPr lang="en-US" sz="13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ФЕДЕРАЛЬНЫМ ПЛАНОМ СТАТИСТИЧЕСКИХ РАБОТ.</a:t>
            </a:r>
            <a:endParaRPr lang="ru-RU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6558" y="6067975"/>
            <a:ext cx="590081" cy="44256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075763" y="65105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Объект 3"/>
          <p:cNvSpPr>
            <a:spLocks noGrp="1"/>
          </p:cNvSpPr>
          <p:nvPr>
            <p:ph idx="1"/>
          </p:nvPr>
        </p:nvSpPr>
        <p:spPr>
          <a:xfrm>
            <a:off x="355572" y="5013176"/>
            <a:ext cx="8490508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ru-RU" sz="1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ПРОВЕДЕНА ПРОВЕРКА ВЫПОЛНЕНИЯ АДМИНИСТРАТИВНЫХ РЕГЛАМЕНТОВ ВЫПОЛНЕНИЯ ГОСУДАРСТВЕННОЙ ФУНКЦИИ И ПРЕДОСТАВЛЕНИЯ ГОСУДАРСТВЕННЫХ УСЛУГ, ПО РЕЗУЛЬТАТАМ КОТОРОЙ СОСТАВЛЕН АКТ, ПОДГОТОВЛЕНЫ РЕКОМЕНДАЦИИ. </a:t>
            </a:r>
            <a:endParaRPr lang="ru-RU" sz="1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674" y="2348880"/>
            <a:ext cx="2808312" cy="2348088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545718" y="2614983"/>
            <a:ext cx="18021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Всем </a:t>
            </a:r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ользователям предоставлено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lvl="0" indent="-285750" algn="ctr">
              <a:buFont typeface="Wingdings"/>
              <a:buChar char="2"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5505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статистических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материалов,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них – 3651 на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бесплатной основе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662" y="2463720"/>
            <a:ext cx="2865533" cy="208752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5650801" y="2678397"/>
            <a:ext cx="201622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разовым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запросам подготовлено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 768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ответов,</a:t>
            </a:r>
          </a:p>
          <a:p>
            <a:pPr lvl="0"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том числе 660 на </a:t>
            </a:r>
            <a:r>
              <a:rPr lang="ru-RU" sz="14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бесплатной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основе</a:t>
            </a:r>
          </a:p>
          <a:p>
            <a:pPr lvl="0" algn="ctr"/>
            <a:endPara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Объект 3"/>
          <p:cNvSpPr txBox="1">
            <a:spLocks/>
          </p:cNvSpPr>
          <p:nvPr/>
        </p:nvSpPr>
        <p:spPr>
          <a:xfrm>
            <a:off x="169326" y="5736651"/>
            <a:ext cx="8490508" cy="523220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buClr>
                <a:schemeClr val="accent1">
                  <a:lumMod val="60000"/>
                  <a:lumOff val="40000"/>
                </a:schemeClr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88720" indent="-22860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691640" indent="-182880" algn="l" defTabSz="914400" rtl="0" eaLnBrk="1" latinLnBrk="0" hangingPunct="1">
              <a:spcBef>
                <a:spcPct val="20000"/>
              </a:spcBef>
              <a:buClr>
                <a:schemeClr val="accent5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4884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defTabSz="914400" rtl="0" eaLnBrk="1" latinLnBrk="0" hangingPunct="1">
              <a:spcBef>
                <a:spcPct val="20000"/>
              </a:spcBef>
              <a:buClr>
                <a:schemeClr val="accent6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Для оказания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информационных услуг по предоставлению статистической </a:t>
            </a:r>
          </a:p>
          <a:p>
            <a:pPr marL="0" indent="0" algn="ctr">
              <a:spcBef>
                <a:spcPts val="0"/>
              </a:spcBef>
              <a:buFont typeface="Arial" pitchFamily="34" charset="0"/>
              <a:buNone/>
            </a:pP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информации заключено 42 договора (контракта) на сумму 2263,6 тыс. рублей.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7997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3"/>
          <a:stretch/>
        </p:blipFill>
        <p:spPr>
          <a:xfrm>
            <a:off x="8544778" y="5995125"/>
            <a:ext cx="540621" cy="5168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1896" y="6586327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2447" y="5628502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 региональном радио</a:t>
            </a:r>
            <a:r>
              <a:rPr lang="en-US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 телевидении прозвучало 20 выступлений.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055" y="26152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Взаимодействие со средствами массовой информации и общественностью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3539210697"/>
              </p:ext>
            </p:extLst>
          </p:nvPr>
        </p:nvGraphicFramePr>
        <p:xfrm>
          <a:off x="1303636" y="2060446"/>
          <a:ext cx="6071972" cy="35739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06177" y="1227053"/>
            <a:ext cx="82089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опубликования в периодической печати, </a:t>
            </a:r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размещения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официальном Интернет-сайте </a:t>
            </a:r>
            <a:r>
              <a:rPr lang="ru-RU" b="1" dirty="0" err="1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endParaRPr lang="ru-RU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 2019 год </a:t>
            </a:r>
            <a:r>
              <a:rPr lang="ru-RU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подготовлены</a:t>
            </a:r>
            <a:r>
              <a:rPr lang="en-US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dirty="0"/>
          </a:p>
        </p:txBody>
      </p:sp>
      <p:pic>
        <p:nvPicPr>
          <p:cNvPr id="1026" name="Picture 2" descr="https://im0-tub-ru.yandex.net/i?id=07b080c089923ff8822079cfa97e6433&amp;n=2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926"/>
            <a:ext cx="16478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owerpoint.su/_ld/1/151_online_learning.gif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290" y="3212976"/>
            <a:ext cx="162875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28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1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423"/>
          <a:stretch/>
        </p:blipFill>
        <p:spPr>
          <a:xfrm>
            <a:off x="8544778" y="5995125"/>
            <a:ext cx="540621" cy="51683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1896" y="6586327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44986" y="2402979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 октября состоялось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медиамероприятие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«366 дней до Всероссийской переписи населения» с участием Министра экономического развития Мурманской области Тихоновой Е.М. 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599055" y="116632"/>
            <a:ext cx="4536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Взаимодействие со средствами массовой информации и общественностью</a:t>
            </a:r>
            <a:endParaRPr lang="ru-RU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im0-tub-ru.yandex.net/i?id=07b080c089923ff8822079cfa97e6433&amp;n=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8926"/>
            <a:ext cx="1647825" cy="123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://powerpoint.su/_ld/1/151_online_learning.gif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803120"/>
            <a:ext cx="1628754" cy="1008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16512" y="2931418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8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октября руководитель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принял участие в тематической передаче на ГТРК «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 </a:t>
            </a:r>
            <a:b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связи с началом подготовки к ВПН-2020.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512" y="3492195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октябре в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Мурманскстате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проведён День открытых дверей для студентов Мурманского арктического государственного университета, который прошёл в формате интерактивной образовательной экспедиции.  </a:t>
            </a:r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0762" y="4378052"/>
            <a:ext cx="8962009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Осуществлялась разъяснительная работа с респондентами малого предпринимательства по заполнению форм федерального статистического наблюдения №№ ПМ «Сведения об основных показателях деятельности малого предприятия» и МП (микро) «Сведения об основных показателях деятельности </a:t>
            </a:r>
            <a:r>
              <a:rPr lang="ru-RU" sz="1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микропредприятия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», а также по взаимодействию с объектами институциональной структуры поддержки малого предпринимательства Мурманской области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b="1" dirty="0">
              <a:solidFill>
                <a:srgbClr val="8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254667" y="5595633"/>
            <a:ext cx="8669563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Подготовлены презентации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«Мурманские статистики, защищавшие Кольское Заполярье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годы Великой Отечественной войны»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«Юбилейные и многотиражные издания мурманских статистиков»</a:t>
            </a:r>
            <a:r>
              <a:rPr lang="en-US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4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«Руководители статистики Кольского Заполярья».</a:t>
            </a:r>
            <a:endParaRPr lang="ru-RU" sz="1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8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680" y="5990799"/>
            <a:ext cx="268359" cy="941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8544" y="6207257"/>
            <a:ext cx="268359" cy="94126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87" y="5768207"/>
            <a:ext cx="268359" cy="94126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179512" y="1941215"/>
            <a:ext cx="8679244" cy="42346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июне проведена встреча руководителя </a:t>
            </a:r>
            <a:r>
              <a:rPr lang="ru-RU" sz="14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 представителями СМИ в формате «Деловой завтрак».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719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48"/>
          <a:stretch/>
        </p:blipFill>
        <p:spPr>
          <a:xfrm>
            <a:off x="8428984" y="5877272"/>
            <a:ext cx="632798" cy="546447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154128" y="658255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99792" y="116632"/>
            <a:ext cx="6120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СОСТОЯЛИСЬ ЗАСЕДАНИЯ </a:t>
            </a: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РЕГИОНАЛЬНОЙ КОНТРОЛЬНОЙ ГРУППЫ И РАБОЧИХ ГРУПП, СОЗДАННЫХ ПРИ ОРГАНАХ ВЛАСТИ МУРМАНСКОЙ ОБЛАСТИ:</a:t>
            </a:r>
            <a:endParaRPr lang="ru-RU" sz="1200" dirty="0">
              <a:solidFill>
                <a:srgbClr val="800000"/>
              </a:solidFill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2" y="8965"/>
            <a:ext cx="2466238" cy="1844824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10627" y="4304129"/>
            <a:ext cx="640738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РУКОВОДИТЕЛЬ МУРМАНСКСТАТА ПРИНЯЛ УЧАСТИЕ</a:t>
            </a:r>
            <a:r>
              <a:rPr lang="en-US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 </a:t>
            </a:r>
            <a:endParaRPr lang="ru-RU" sz="1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8407" y="5805264"/>
            <a:ext cx="7128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ЗАСЕДАНИИ ЭКОНОМИЧЕСКОГО СОВЕТА ПРИ ГУБЕРНАТОРЕ МУРМАНСКОЙ ОБЛАСТИ.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2535" y="5046587"/>
            <a:ext cx="784887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РАБОТЕ ИТОГОВОЙ КОЛЛЕГИИ РОССТАТА. </a:t>
            </a:r>
            <a:endParaRPr lang="ru-RU" sz="1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23528" y="5348599"/>
            <a:ext cx="824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Clr>
                <a:srgbClr val="800000"/>
              </a:buClr>
              <a:buFont typeface="Wingdings" pitchFamily="2" charset="2"/>
              <a:buChar char="Ø"/>
            </a:pPr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000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заседании регионального Совета руководителей территориальных органов </a:t>
            </a:r>
            <a:r>
              <a:rPr lang="ru-RU" sz="1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ФЕДЕРАЛЬНОЙ СЛУЖБЫ ГОСУДАРСТВЕННОЙ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СТАТИСТИКИ </a:t>
            </a:r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Северо-Западного </a:t>
            </a:r>
            <a:r>
              <a:rPr lang="ru-RU" sz="1000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федеральнОГО</a:t>
            </a:r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округА</a:t>
            </a:r>
            <a:r>
              <a:rPr lang="ru-RU" sz="1000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243" y="4612617"/>
            <a:ext cx="813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РАБОТЕ ОПЕРАТИВНОГО СОВЕЩЕНИЯ РОССТАТА С РУКОВОДИТЕЛЯМИ ТЕРРИТОРИАЛЬНЫХ ОРГАНОВ </a:t>
            </a:r>
            <a:b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ФЕДЕРАЛЬНОЙ СЛУЖБЫ ГОСУДАРСТВЕННОЙ СТАТИСТИКИ.</a:t>
            </a:r>
            <a:endParaRPr lang="ru-RU" sz="1000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97933" y="764704"/>
            <a:ext cx="6810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ПО ВОПРОСАМ СОЦИАЛЬНО-ЭКОНОМИЧЕСКОГО РАЗВИТИЯ, ЗАНЯТОСТИ НАСЕЛЕНИЯ И МОНИТОРИНГУ ФИНАНСОВО-ЭКОНОМИЧЕСКОГО СОСТОЯНИЯ СИСТЕМООБРАЗУЮЩИХ ПРЕДПРИЯТИЙ И ОРГАНИЗАЦИЙ МУРМАНСКОЙ ОБЛАСТИ ПРИ МЕЖВЕДОМСТВЕННОЙ КОМИССИИ ПО ОБЕСПЕЧЕНИЮ ДОХОДОВ БЮДЖЕТА МУРМАНСКОЙ ОБЛАСТИ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3087" y="1709208"/>
            <a:ext cx="83841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ПО КОНТРОЛЮ ЗА СОБЛЮДЕНИЕМ ПРАВ ГРАЖДАН НА ОПЛАТУ ТРУДА </a:t>
            </a:r>
            <a:r>
              <a:rPr lang="ru-RU" sz="1000" dirty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ПРИ ПРОКУРАТУРЕ МУРМАНСКОЙ ОБЛАСТИ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0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53345" y="2013591"/>
            <a:ext cx="76756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ПО БОРЬБЕ С ПРЕСТУПЛЕНИЯМИ В СФЕРЕ НЕВЫПЛАТЫ ЗАРАБОТНОЙ ПЛАТЫ, ПЕНСИЙ, СТИПЕНДИЙ, ПОСОБИЙ И ИНЫХ ВЫПЛАТ ПРИ МУРМАНСКОЙ ТРАНСПОРТНОЙ ПРОКУРАТУРЕ</a:t>
            </a:r>
            <a:r>
              <a:rPr lang="en-US" sz="1000" dirty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0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53375" y="1445029"/>
            <a:ext cx="6848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ПРИ ГЛАВНОМ ФЕДЕРАЛЬНОМ ИНСПЕКТОРЕ ПО МУРМАНСКОЙ ОБЛАСТИ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0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69166" y="2420888"/>
            <a:ext cx="684884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ОБЩЕСТВЕННОЙ ПАЛАТЫ МУРМАНСКОЙ ОБЛАСТИ</a:t>
            </a:r>
            <a:r>
              <a:rPr lang="en-US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endParaRPr lang="ru-RU" sz="10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4430" y="2681044"/>
            <a:ext cx="824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Состоялось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заседание комиссии по подведению итогов оценки эффективности деятельности органов местного самоуправления Мурманской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ru-RU" sz="1000" i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07505" y="6063099"/>
            <a:ext cx="84249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МЕЖДУНАРОДНОЙ КОНФЕРЕНЦИИ «ЦИФРОВАЯ ПОВЕСТКА ДЛЯ СТАТИСТИКИ</a:t>
            </a:r>
            <a:r>
              <a:rPr lang="en-US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ОПЕРАТИВНОСТЬ, КАЧЕСТВО И ОТКРЫТОСТЬ».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58407" y="6380512"/>
            <a:ext cx="7128941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СЕМИНАРЕ-СОВЕЩАНИИ В РОССТАТЕ ПО ВОПРОСАМ МЕНЕДЖМЕНТА КАЧЕСТВА</a:t>
            </a:r>
            <a:r>
              <a:rPr lang="ru-RU" sz="10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44430" y="3081154"/>
            <a:ext cx="86814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ГЛАВНОМУ ФЕДЕРАЛЬНОМУ ИНСПЕКТОРУ ПО МУРМАНСКОЙ ОБЛАСТИ БЫЛИ НАПРАВЛЕНЫ СТАТИСТИЧЕСКИЕ ДАННЫЕ ПО ОБЛАСТИ ДЛЯ ПОДГОТОВКИ ДОКЛАДА В ЦЕЛЯХ РЕАЛИЗАЦИИ УКАЗА ПРЕЗИДЕНТА РОССИЙСКОЙ ФЕДЕРАЦИИ ОТ 31.12.2015 № 684 «ОБ ОЦЕНКЕ И ГОСУДАРСТВЕННОМ МОНИТОРИНГЕ НАЦИОНАЛЬНОЙ БЕЗОПАСНОСТИ РОССИЙСКОЙ ФЕДЕРАЦИИ», </a:t>
            </a:r>
          </a:p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А ТАКЖЕ РАЗЪЯСНЕНИЯ О ПОРЯДКЕ УЧЁТА ЖИЛИЩНОГО СТРОИТЕЛЬСТВА. </a:t>
            </a:r>
            <a:endParaRPr lang="ru-RU" sz="10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44430" y="3793039"/>
            <a:ext cx="8246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800000"/>
              </a:buClr>
            </a:pP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Осуществлялось информационное обеспечение деятельности межведомственной комиссии по реализации  мер, направленных на снижение смертности населения в регионе.</a:t>
            </a:r>
            <a:endParaRPr lang="ru-RU" sz="1000" i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11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154128" y="658255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582057" y="692696"/>
            <a:ext cx="643767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VI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МЕЖДУНАРОДНОЙ НАУЧНО-ПРАКТИЧЕСКОЙ КОНФЕРЕНЦИИ «ПРАВОВЫЕ И СОЦИАЛЬНО-ЭКОНОМИЧЕСКИЕ ПРОБЛЕМЫ СОЦИАЛЬНОГО ОБЩЕСТВА В РОССИИ И В МИРЕ: ТЕОРИЯ И ПРАКТИКА»;</a:t>
            </a:r>
            <a:endParaRPr lang="en-US" sz="11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2047" y="250775"/>
            <a:ext cx="686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СПЕЦИАЛИСТЫ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МУРМАНСКСТАТА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ПРИНЯЛИ УЧАСТИЕ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  <a:endParaRPr lang="en-US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48798" y="1412776"/>
            <a:ext cx="62716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 ВСЕРОССИЙСКОЙ НАУЧНО-ПРАКТИЧЕСКОЙ ИНТЕРНЕТ-КОНФЕРЕНЦИИ «СТАТИСТИКА: ИСТОРИЯ И НАСТОЯЩЕЕ»;</a:t>
            </a:r>
            <a:endParaRPr lang="en-US" sz="11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55576" y="1988840"/>
            <a:ext cx="820891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МЕЖДУНАРОДНОЙ НАУЧНО-ПРАКТИЧЕСКОЙ КОНФЕРЕНЦИИ «СТАТИСТИЧЕСКИЙ АНАЛИЗ СОЦИАЛЬНО-ЭКОНОМИЧЕСКОГО РАЗВИТИЯ СУБЪЕКТОВ РОССИЙСКОЙ ФЕДЕРАЦИИ»;</a:t>
            </a:r>
            <a:endParaRPr lang="en-US" sz="11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2636912"/>
            <a:ext cx="806489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XVI ВСЕРОССИЙСКОМ КОНКУРСЕ МОЛОДЁЖНЫХ АВТОРСКИХ ПРОЕКТОВ И ПРОЕКТОВ В СФЕРЕ ОБРАЗОВАНИЯ, НАПРАВЛЕННЫХ НА СОЦИАЛЬНО-ЭКОНОМИЧЕСКОЕ РАЗВИТИЕ РОССИЙСКИХ ТЕРРИТОРИЙ, </a:t>
            </a:r>
            <a:br>
              <a:rPr lang="ru-RU" sz="1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«МОЯ СТРАНА – МОЯ РОССИЯ»;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79512" y="3861048"/>
            <a:ext cx="86312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cap="all" dirty="0">
                <a:latin typeface="Times New Roman" pitchFamily="18" charset="0"/>
                <a:cs typeface="Times New Roman" pitchFamily="18" charset="0"/>
              </a:rPr>
              <a:t>рабочей встрече с представителями Министерства строительства и территориального развития Мурманской области по вопросу средней рыночной стоимости одного квадратного метра жилья на первичном рынке жилья Мурманской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области</a:t>
            </a:r>
            <a:r>
              <a:rPr lang="en-US" sz="1100" cap="all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1100" cap="all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19" y="-7911"/>
            <a:ext cx="2520280" cy="18344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625833" y="6093296"/>
            <a:ext cx="413169" cy="453111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27584" y="3384387"/>
            <a:ext cx="806489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заседании областной межведомственной комиссии по охране труда;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7455" y="774556"/>
            <a:ext cx="291691" cy="1023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645" y="1489240"/>
            <a:ext cx="291691" cy="10235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44" y="2078310"/>
            <a:ext cx="291691" cy="102351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47" y="2708462"/>
            <a:ext cx="291691" cy="102351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788" y="3457197"/>
            <a:ext cx="291691" cy="102351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56" y="3940169"/>
            <a:ext cx="291691" cy="102351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373780" y="4666772"/>
            <a:ext cx="8631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cap="all" dirty="0">
                <a:latin typeface="Times New Roman" pitchFamily="18" charset="0"/>
                <a:cs typeface="Times New Roman" pitchFamily="18" charset="0"/>
              </a:rPr>
              <a:t>рабочей встрече с представителями Министерства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социального развития Мурманской области и комитета по труду и занятости населения мурманской области по вопросу формирования показателей нацпроекта «демография» и федерального проекта «Содействие занятости женщин – создание условий дошкольного образования для детей в возрасте до трёх лет»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1" y="4757549"/>
            <a:ext cx="291691" cy="10235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47708" y="5500537"/>
            <a:ext cx="863122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1100" cap="all" dirty="0">
                <a:latin typeface="Times New Roman" pitchFamily="18" charset="0"/>
                <a:cs typeface="Times New Roman" pitchFamily="18" charset="0"/>
              </a:rPr>
              <a:t>рабочей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встрече по методологическим вопросам, касающимся формирования выборочной совокупности объектов наблюдения, а также оценки (</a:t>
            </a:r>
            <a:r>
              <a:rPr lang="ru-RU" sz="1100" cap="all" dirty="0" err="1" smtClean="0">
                <a:latin typeface="Times New Roman" pitchFamily="18" charset="0"/>
                <a:cs typeface="Times New Roman" pitchFamily="18" charset="0"/>
              </a:rPr>
              <a:t>досчёта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</a:rPr>
              <a:t>) данных до полного круга организаций и получения сводных итогов по региону (ф. № 1-СОНКО «Сведения о деятельности социально-ориентированной организации») с представителями Министерства экономического Развития мурманской области </a:t>
            </a:r>
            <a:r>
              <a:rPr lang="ru-RU" sz="1100" cap="all" dirty="0" smtClean="0"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31" y="5587010"/>
            <a:ext cx="291691" cy="102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40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20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7154128" y="6582553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829886" y="1114587"/>
            <a:ext cx="587702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В СОВЕЩАНИЯХ В РЕЖИМЕ ВИДЕОКОНФЕРЕНЦИИ ПО ТЕМАМ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«УРОВЕНЬ РЕАЛЬНОЙ СРЕДНЕМЕСЯЧНОЙ ЗАРАБОТНОЙ ПЛАТЫ»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«КОЛИЧЕСТВО ВЫСОКОПРОИЗВОДИТЕЛЬНЫХ РАБОЧИХ МЕСТ ВО ВНЕБЮДЖЕТНОМ СЕКТОРЕ ЭКОНОМИКИ»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  <a:endParaRPr lang="ru-RU" sz="1200" dirty="0" smtClean="0">
              <a:latin typeface="Times New Roman" pitchFamily="18" charset="0"/>
              <a:cs typeface="Times New Roman" pitchFamily="18" charset="0"/>
              <a:sym typeface="Wingdings"/>
            </a:endParaRP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«ОБ ОПЫТНОЙ ЭКСПЛУАТАЦИИ МОДУЛЯ «ПЕРЕПИСНОЕ РАЙОНИРОВАНИЕ, ФОРМИРОВАНИЕ ОРГАНИЗАЦИОННОГО ПЛАНА И КАРТОГРАФИЧЕСКОГО МАТЕРИАЛА» АС ВПН».</a:t>
            </a:r>
            <a:endParaRPr lang="en-US" sz="12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292047" y="582073"/>
            <a:ext cx="68697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СПЕЦИАЛИСТЫ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МУРМАНСКСТАТА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ПРИНЯЛИ УЧАСТИЕ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  <a:endParaRPr lang="en-US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55576" y="2708920"/>
            <a:ext cx="77768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          В ВЕБИНАРАХ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</a:p>
          <a:p>
            <a:pPr marL="171450" indent="-171450" algn="just">
              <a:buFontTx/>
              <a:buChar char="-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«ПОЛУЧЕНИЕ НОВЫХ И ЗАКРЕПЛЕНИЕ СТАРЫХ НАВЫКОВ ПО РАБОТЕ В АВТОМАТИЗИРОВАННОЙ СИСТЕМЕ ВЕДЕНИЯ ГЕНЕРАЛЬНОЙ СОВОКУПНОСТИ ОБЪЕКТОВ ФЕДЕРАЛЬНОГО СТАТИСТИЧЕСКОГО НАБЛЮДЕНИЯ В РОЛИ «ОПЕРАТОР» И «ЭКОНОМИСТ»</a:t>
            </a:r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</a:p>
          <a:p>
            <a:pPr algn="just"/>
            <a:r>
              <a:rPr lang="en-US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-  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  <a:sym typeface="Wingdings"/>
              </a:rPr>
              <a:t>«ПО РАБОТЕ С ОБЩЕРОССИЙСКИМИ КЛАССИФИКАТОРАМИ И АКТУАЛИЗАЦИИ РЕГИОНАЛЬНЫХ ВЫБОРОК ПО ОКАТО И ОКТМО В ПС НСИ СМАД».</a:t>
            </a:r>
            <a:endParaRPr lang="en-US" sz="1200" dirty="0">
              <a:latin typeface="Times New Roman" pitchFamily="18" charset="0"/>
              <a:cs typeface="Times New Roman" pitchFamily="18" charset="0"/>
              <a:sym typeface="Wingdings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519" y="-27384"/>
            <a:ext cx="2520280" cy="1834469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605356" y="6022191"/>
            <a:ext cx="413169" cy="45311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478" y="1196752"/>
            <a:ext cx="301028" cy="10235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259" y="2780928"/>
            <a:ext cx="291691" cy="102351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856144" y="4216896"/>
            <a:ext cx="7488831" cy="2520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2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СОСТОЯЛОСЬ 4 ЗАСЕДАНИЯ ОБЩЕСТВЕННОГО СОВЕТА ПРИ МУРМАНСКСТАТЕ.</a:t>
            </a:r>
            <a:endParaRPr lang="ru-RU" sz="1200" b="1" dirty="0">
              <a:solidFill>
                <a:srgbClr val="800000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61058" y="4924083"/>
            <a:ext cx="8371626" cy="25202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АПРЕЛЕ И ОКТЯБРЕ РУКОВОДСТВО МУРМАНСКСТАТА ПРОВЕЛО ПРИЁМ ГРАЖДАН В ОБЩЕСТВЕННОЙ ПРИЁМНОЙ ПРЕЗИДЕНТА РОССИЙСКОЙ ФЕДЕРАЦИИ В МУРМАНСКОЙ ОБЛАСТИ.</a:t>
            </a:r>
            <a:endParaRPr lang="ru-RU" sz="1200" b="1" dirty="0">
              <a:solidFill>
                <a:srgbClr val="800000"/>
              </a:solidFill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561058" y="5258996"/>
            <a:ext cx="7848872" cy="792088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12 ДЕКАБРЯ СОСТОЯЛСЯ ВСЕРОССИЙСКИЙ ДЕНЬ ПРИЁМА ГРАЖДАН, </a:t>
            </a:r>
            <a:r>
              <a:rPr lang="en-US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ОБРАЩЕНИЙ</a:t>
            </a:r>
            <a:r>
              <a:rPr lang="en-US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 ПОСТУПАЛО.</a:t>
            </a:r>
            <a:endParaRPr lang="ru-RU" sz="1200" b="1" dirty="0">
              <a:solidFill>
                <a:srgbClr val="8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43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43" y="332656"/>
            <a:ext cx="1540238" cy="19369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57026" y="6501370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3416" y="2446301"/>
            <a:ext cx="865638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ВОЗБУЖДЕНО 29 ДЕЛ ОБ АДМИНИСТРАТИВНЫХ ПРАВОНАРУШЕНИЯХ ПО Ч. 1 СТ. 20.25 КОАП РФ, НАПРАВЛЕНО НА РАССМОТРЕНИЕ В СУД 28 ДЕЛ, ПО 24 ДЕЛАМ ПРИНЯТЫ РЕШЕНИЯ О ПРИВЛЕЧЕНИИ К АДМИНИСТРАТИВНОЙ ОТВЕТСТВЕННОСТИ И НАЗНАЧЕНИИ АДМИНИСТРАТИВНОГО НАКАЗАНИЯ В ВИДЕ ШТАФОВ НА ОБЩУЮ СУММУ 940 ТЫС. РУБЛЕЙ.</a:t>
            </a:r>
          </a:p>
        </p:txBody>
      </p:sp>
      <p:grpSp>
        <p:nvGrpSpPr>
          <p:cNvPr id="10" name="Группа 9"/>
          <p:cNvGrpSpPr/>
          <p:nvPr/>
        </p:nvGrpSpPr>
        <p:grpSpPr>
          <a:xfrm>
            <a:off x="1099216" y="-6551"/>
            <a:ext cx="4448330" cy="843263"/>
            <a:chOff x="970195" y="4503974"/>
            <a:chExt cx="6817702" cy="117133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195" y="4653136"/>
              <a:ext cx="6817702" cy="720080"/>
            </a:xfrm>
            <a:prstGeom prst="rect">
              <a:avLst/>
            </a:prstGeom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048" y="4503974"/>
              <a:ext cx="3165156" cy="1171330"/>
            </a:xfrm>
            <a:prstGeom prst="rect">
              <a:avLst/>
            </a:prstGeom>
          </p:spPr>
        </p:pic>
      </p:grpSp>
      <p:sp>
        <p:nvSpPr>
          <p:cNvPr id="8" name="Прямоугольник 7"/>
          <p:cNvSpPr/>
          <p:nvPr/>
        </p:nvSpPr>
        <p:spPr>
          <a:xfrm>
            <a:off x="1099216" y="901682"/>
            <a:ext cx="7704856" cy="92171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 2019 ГОД МУРМАНСКСТАТОМ ВОЗБУЖДЕНО 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52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ДЕЛА (ИЗ НИХ </a:t>
            </a:r>
            <a:r>
              <a:rPr lang="en-US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– ОРГАНАМИ ПРОКУРАТУРЫ) ПО АДМИНИСТРАТИВНЫМ  ПРАВОНАРУШЕНИЯМ, ОТВЕТСТВЕННОСТЬ ЗА КОТОРЫЕ УСТАНОВЛЕНА СТ. 13.19 КоАП РФ.</a:t>
            </a:r>
            <a:endParaRPr lang="ru-RU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200393" y="1739990"/>
            <a:ext cx="755350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ВЫНЕСЕНО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42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ПОСТАНОВЛЕНИЯ О НАЗНАЧЕНИИ АДМИНИСТРАТИВНОГО НАКАЗАНИЯ НА ОБЩУЮ СУММУ 910 ТЫС. РУБЛЕЙ И 7 ПОСТАНОВЛЕНИЙ О ПРЕКРАЩЕНИИ АДМИНИСТРАТИВНОГО ПРОИЗВОДСТВА.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9339" y="4764621"/>
            <a:ext cx="84117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 ОБРАЩЕНИЮ ДРУГИХ СУБЪЕКТОВ ОФИЦИАЛЬНОГО СТАТИСТИЧЕСКОГО УЧЁТА ВЫНЕСЕНО 75 ОПРЕДЕЛЕНИЙ ОБ ОТКАЗЕ В ВОЗБУЖДЕНИИ ДЕЛ ОБ АДМИНИСТРАТИВНЫХ ПРАВОНАРУШЕНИЯХ.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96702" y="4301117"/>
            <a:ext cx="885698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ДОХОД БЮДЖЕТА ГОРОДА МУРМАНСКА ПО ПОСТАНОВЛЕНИЯМ О НАЗНАЧЕНИИ АДМИНИСТРАТИВНЫХ НАКАЗАНИЙ ПЕРЕЧИСЛЕНО 1067,6 ТЫС. РУБЛЕЙ.</a:t>
            </a:r>
            <a:endParaRPr lang="ru-RU" sz="11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2" y="5871595"/>
            <a:ext cx="738098" cy="57472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19339" y="7372282"/>
            <a:ext cx="6841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Поступило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89 обращений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граждан. 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95755" y="3870230"/>
            <a:ext cx="8458148" cy="43088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ВОЗБУЖДЕНО 1 ДЕЛО ОБ АДМИНИСТРАТИВНОМ ПРАВОНАРУШЕНИИ ПО Ч. 1 СТ. 17.7 КОАП РФ. ДЕЛО ГОТОВИТСЯ К НАПРАВЛЕНИЮ В СУД. 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1035" y="3219211"/>
            <a:ext cx="85083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ВОЗБУЖДЕНО И НАПРАВЛЕНО В СУД 1 ДЕЛО ОБ АДМИНИСТРАТИВНОМ ПРАВОНАРУШЕНИИ ПО Ч.1 СТ. 19.7 КОАП РФ. СУДЬЁЙ ПРИНЯТО РЕШЕНИЕ О ПРИВЛЕЧЕНИИ ЮРИДИЧЕСКОГО ЛИЦА К АДМИНИСТРАТИВНОЙ ОТВЕТСТВЕННОСТИ И НАЗНАЧЕНИИ АДМИНИСТРАТИВНОГО НАКАЗАНИЯ В ВИДЕ ПРЕДУПРЕЖДЕНИЯ.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419339" y="5301208"/>
            <a:ext cx="84117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В 2019 ГОДУ РЕСПОНДЕНТАМИ ОБЖАЛОВАНЫ 4 ПОСТАНОВЛЕНИЯ МУРМАНСКСТАТА О НАЗНАЧЕНИИ АДМИНИСТРАТИВНЫХ НАКАЗАНИЙ.  </a:t>
            </a:r>
          </a:p>
        </p:txBody>
      </p:sp>
    </p:spTree>
    <p:extLst>
      <p:ext uri="{BB962C8B-B14F-4D97-AF65-F5344CB8AC3E}">
        <p14:creationId xmlns:p14="http://schemas.microsoft.com/office/powerpoint/2010/main" val="200722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0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5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1000"/>
                            </p:stCondLst>
                            <p:childTnLst>
                              <p:par>
                                <p:cTn id="5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8" grpId="0"/>
      <p:bldP spid="15" grpId="0"/>
      <p:bldP spid="22" grpId="0"/>
      <p:bldP spid="25" grpId="0"/>
      <p:bldP spid="18" grpId="0"/>
      <p:bldP spid="19" grpId="0"/>
      <p:bldP spid="21" grpId="0"/>
      <p:bldP spid="2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057026" y="6501370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5392" y="5871595"/>
            <a:ext cx="738098" cy="57472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419339" y="7372282"/>
            <a:ext cx="6841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Поступило </a:t>
            </a:r>
            <a:r>
              <a:rPr lang="ru-RU" sz="1400" smtClean="0">
                <a:latin typeface="Times New Roman" pitchFamily="18" charset="0"/>
                <a:cs typeface="Times New Roman" pitchFamily="18" charset="0"/>
              </a:rPr>
              <a:t>89 обращений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граждан. 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256067" y="1638195"/>
            <a:ext cx="730837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ЗА 2019 ГОД  МУРМАНСКСТАТ ПОСТУПИЛО 130 ОБРАЩЕНИЙ ГРАЖДАН. 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ВСЕ ОБРАЩЕНИЯ РАССМОТРЕНЫ И ИСПОЛНЕНЫ В УСТАНОВЛЕННЫЙ ЗАКОНОДАТЕЛЬСТВОМ СРОК.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176358" y="2701123"/>
            <a:ext cx="73083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ПОДГОТОВЛЕНО, ОФОРМЛЕНО И ПЕРЕДАНО НА ПОСТОЯННОЕ ХРАНЕНИЕ В ГОСУДАРСТВЕННЫЙ АРХИВ МУРМАНСКОЙ ОБЛАСТИ 784 ДЕЛА ЗА 2003 ГОД.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176358" y="3566542"/>
            <a:ext cx="7308374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ПОДГОТОВЛЕНА И ПЕРЕДАНА НА СОГЛАСОВАНИЕ В ГОСУДАРСТВЕЕНЫЙ АРХИВ МУРМАНСКОЙ ОБЛАСТИ НОМЕНКЛАТУРА ДЕЛ НА 2020 ГОД.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132139" y="4330844"/>
            <a:ext cx="7308374" cy="4729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УТВЕРЖДЁН ПОРЯДОК РАБОТЫ ПО ПЕРЕВОДУ ДОКУМЕНТОВ ФЕДЕРАЛЬНЫХ СТАТИСТИЧЕСКИХ НАБЛЮДЕНИЙ В ЭЛЕКТРОННОЙ ФОРМАТ 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PDF/A 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ДЛЯ ДАЛЬНЕЙШЕЙ ПЕРЕДАЧИ В АРХИВ 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82"/>
            <a:ext cx="2195736" cy="1646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1544546" y="403021"/>
            <a:ext cx="6795112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АДМИНИСТРАТИВНЫМ ОТДЕЛОМ ЗАРЕГИСТРИРОВАНО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3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ВХОДЯЩИХ ДОКУМЕНТОВ </a:t>
            </a:r>
            <a:r>
              <a:rPr lang="ru-RU" sz="1300" dirty="0" smtClean="0">
                <a:latin typeface="Times New Roman"/>
                <a:cs typeface="Times New Roman"/>
              </a:rPr>
              <a:t>– </a:t>
            </a:r>
            <a:r>
              <a:rPr lang="ru-RU" sz="1300" b="1" dirty="0" smtClean="0">
                <a:latin typeface="Times New Roman"/>
                <a:cs typeface="Times New Roman"/>
              </a:rPr>
              <a:t>9802</a:t>
            </a:r>
            <a:r>
              <a:rPr lang="en-US" sz="1300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 ИСХОДЯЩИХ ДОКУМЕНТОВ </a:t>
            </a:r>
            <a:r>
              <a:rPr lang="ru-RU" sz="1300" dirty="0" smtClean="0">
                <a:latin typeface="Times New Roman"/>
                <a:cs typeface="Times New Roman"/>
              </a:rPr>
              <a:t>–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6156,</a:t>
            </a:r>
          </a:p>
          <a:p>
            <a:pPr algn="ctr"/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ИСПОЛНЕНО </a:t>
            </a:r>
            <a:r>
              <a:rPr lang="ru-RU" sz="1300" b="1" dirty="0" smtClean="0">
                <a:latin typeface="Times New Roman" pitchFamily="18" charset="0"/>
                <a:cs typeface="Times New Roman" pitchFamily="18" charset="0"/>
              </a:rPr>
              <a:t>1329</a:t>
            </a:r>
            <a:r>
              <a:rPr lang="ru-RU" sz="1300" dirty="0" smtClean="0">
                <a:latin typeface="Times New Roman" pitchFamily="18" charset="0"/>
                <a:cs typeface="Times New Roman" pitchFamily="18" charset="0"/>
              </a:rPr>
              <a:t> ПОРУЧЕНИЙ.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532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500"/>
                            </p:stCondLst>
                            <p:childTnLst>
                              <p:par>
                                <p:cTn id="2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500"/>
                            </p:stCondLst>
                            <p:childTnLst>
                              <p:par>
                                <p:cTn id="3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7" grpId="0"/>
      <p:bldP spid="28" grpId="0"/>
      <p:bldP spid="29" grpId="0"/>
      <p:bldP spid="30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5000"/>
            <a:lum/>
          </a:blip>
          <a:srcRect/>
          <a:stretch>
            <a:fillRect t="-11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535622" y="6078488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58245" y="101898"/>
            <a:ext cx="7407526" cy="633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ДЛЯ ОБЕСПЕЧЕНИЯ ФУНКЦИОНИРОВАНИЯ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ДЕЯТЕЛЬНОСТИ МУРМАНСКСТАТА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31740" y="623134"/>
            <a:ext cx="6353322" cy="6093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совместно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с ООО «</a:t>
            </a:r>
            <a:r>
              <a:rPr lang="ru-RU" sz="1000" cap="all" dirty="0" err="1">
                <a:latin typeface="Times New Roman" pitchFamily="18" charset="0"/>
                <a:cs typeface="Times New Roman" pitchFamily="18" charset="0"/>
              </a:rPr>
              <a:t>Рацио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» проведена специальная оценка условий труда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53 рабочих мест сотрудников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Подготовлен отчёт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о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</a:rPr>
              <a:t>еЁ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 проведении.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Вредных и (или) опасных производственных факторов не выявлено.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934" y="5495972"/>
            <a:ext cx="501294" cy="46819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55577" y="1946318"/>
            <a:ext cx="76328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проводился контроль за общим состоянием пожарной безопасности, сигнализации, системы оповещения, средств пожаротушения и индивидуальной защиты, планов эвакуации, состоянием </a:t>
            </a:r>
            <a:r>
              <a:rPr lang="ru-RU" sz="1000" cap="all" dirty="0" err="1">
                <a:latin typeface="Times New Roman" pitchFamily="18" charset="0"/>
                <a:cs typeface="Times New Roman" pitchFamily="18" charset="0"/>
              </a:rPr>
              <a:t>эваковыходов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, территории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0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858245" y="4445234"/>
            <a:ext cx="7326658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ts val="1300"/>
              </a:lnSpc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ПРОВОДЯТСЯ МЕРОПРИЯТИЯ ПО ОПТИМИЗАЦИИ ПЛОЩАДЕЙ, ЗАНИМАЕМЫХ СОТРУДНИКАМИ МУРМАНСКСТАТА, И ОПТИМИЗАЦИИ РАСХОДОВ МУРМАНСКСТАТА.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7761" y="4873840"/>
            <a:ext cx="7776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РОССТАТ НАПРАВЛЕНЫ ДЕКЛАРАЦИЯ ОБ ЭНЕРГОСБЕРЕЖЕНИИ И ПОВЫШЕНИИ ЭНЕРГЕТИЧЕСКОЙ ЭФФЕКТИВНОСТИ ЗА 2018 ГОД, ИНФОРМАЦИЯ О НЕДВИЖИМОМ ИМУЩЕСТВЕ, ЗЕМЕЛЬНОМ УЧАСТКЕ И АВТОТРАНСПОРТЕ МУРМАНСКСТАТА, проектно-сметная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документация </a:t>
            </a:r>
            <a:r>
              <a:rPr lang="en-US" sz="1000" cap="all" dirty="0">
                <a:latin typeface="Times New Roman" pitchFamily="18" charset="0"/>
                <a:cs typeface="Times New Roman" pitchFamily="18" charset="0"/>
              </a:rPr>
              <a:t>c </a:t>
            </a:r>
            <a:r>
              <a:rPr lang="ru-RU" sz="1000" cap="all" dirty="0">
                <a:latin typeface="Times New Roman" pitchFamily="18" charset="0"/>
                <a:cs typeface="Times New Roman" pitchFamily="18" charset="0"/>
              </a:rPr>
              <a:t>целью выделения финансирования на замену лифтов.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931740" y="3643003"/>
            <a:ext cx="740752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ЗАВЕРШЕНА РАБОТА ПО КАТЕГОРИРОВАНИЮ МУРМАНСКСТАТА КАК ОБЪЕКТА ПО АНТИТЕРРОРИСТИЧЕСКОЙ ЗАЩИЩЁННОСТИ.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1965" y="348873"/>
            <a:ext cx="1020616" cy="835850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711067" y="4001321"/>
            <a:ext cx="7848872" cy="497452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ПРОВЕДЕНЫ МЕРОПРИЯТИЯ ПО ПОВЫШЕНИЮ ЗНАЧЕНИЙ ПОКАЗАТЕЛЕЙ ДОСТУПНОСТИ ДЛЯ ИНВАЛИДОВ </a:t>
            </a:r>
            <a: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ОБЪЕКТОВ И УСЛУГ.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15616" y="5533143"/>
            <a:ext cx="69211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  <a:sym typeface="Wingdings"/>
              </a:rPr>
              <a:t>Сотрудник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  <a:sym typeface="Wingdings"/>
              </a:rPr>
              <a:t>Мурманскстата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  <a:sym typeface="Wingdings"/>
              </a:rPr>
              <a:t> прошёл обучение и получил  свидетельство о квалификации «Специалист по организации эксплуатации лифтов (6 уровень квалификации)» .</a:t>
            </a:r>
            <a:endParaRPr lang="ru-RU" sz="10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800204" y="2538366"/>
            <a:ext cx="75330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ОКТЯБРЕ 2019 года коллектив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</a:rPr>
              <a:t>Мурмансктста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 принял участие в тренировке по гражданской обороне в рамках проводимой Всероссийской штабной </a:t>
            </a:r>
            <a:r>
              <a:rPr lang="ru-RU" sz="1000" cap="all" dirty="0" err="1" smtClean="0">
                <a:latin typeface="Times New Roman" pitchFamily="18" charset="0"/>
                <a:cs typeface="Times New Roman" pitchFamily="18" charset="0"/>
              </a:rPr>
              <a:t>тренировкИ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 по теме «Организация выполнения мероприятий по гражданской обороне органами управления и силами РСЧС на территории Российской Федерации».</a:t>
            </a:r>
            <a:endParaRPr lang="ru-RU" sz="1000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31740" y="3258903"/>
            <a:ext cx="74075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buFont typeface="Wingdings"/>
              <a:buChar char="ü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ОРГАНИЗОВАНО ОБУЧЕНИЕ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СОТРУДНИКОВ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МУРМАНСКТАТА ПО ПРОГРАММАМ ГРАЖДАНСКОЙ ОБОРОНЫ</a:t>
            </a:r>
          </a:p>
          <a:p>
            <a:pPr algn="ctr"/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И ПО ОХРАНЕ ТРУДА. </a:t>
            </a:r>
            <a:br>
              <a:rPr lang="ru-RU" sz="1000" dirty="0" smtClean="0">
                <a:latin typeface="Times New Roman" pitchFamily="18" charset="0"/>
                <a:cs typeface="Times New Roman" pitchFamily="18" charset="0"/>
              </a:rPr>
            </a:br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58245" y="1209962"/>
            <a:ext cx="75301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00" cap="all" dirty="0" smtClean="0">
                <a:latin typeface="Times New Roman" pitchFamily="18" charset="0"/>
                <a:cs typeface="Times New Roman" pitchFamily="18" charset="0"/>
              </a:rPr>
              <a:t>В рамках территориальной программы Обязательного Медицинского Страхования 10 сотрудников прошли диспансеризацию ВЗРОСЛОГО НАСЕЛЕНИЯ. Для всех желающих СОТРУДНИКОВ БЫЛА ОРГАНИЗОВАНА ВАКЦИНАЦИЯ. ЗАКЛЮЧЁН ДОГОВОР НА ОКАЗАНИЯ УСЛУГ ПО МЕДИЦИНСКОМУ ОБСЛУЖИВАНИЮ СОТРУДНИКОВ МУРМАНСКСТАТА в Медицинской организации в 2020 году.</a:t>
            </a:r>
            <a:endParaRPr lang="ru-RU" sz="1000" cap="all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301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Прямоугольник 28"/>
          <p:cNvSpPr/>
          <p:nvPr/>
        </p:nvSpPr>
        <p:spPr>
          <a:xfrm>
            <a:off x="387018" y="3793259"/>
            <a:ext cx="8723932" cy="416031"/>
          </a:xfrm>
          <a:prstGeom prst="rect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697779" y="6159404"/>
            <a:ext cx="413169" cy="453111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691680" y="9525"/>
            <a:ext cx="7452320" cy="416031"/>
          </a:xfrm>
          <a:prstGeom prst="rect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60073" y="6612515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78619" y="1574"/>
            <a:ext cx="9180512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ОСУЩЕСТВЛЯЛИСЬ ПОДГОТОВКА И ПРОВЕДЕНИЕ ВЫБОРОЧНЫХ НАБЛЮДЕНИЙ</a:t>
            </a:r>
            <a:r>
              <a:rPr lang="en-US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1300" b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42" y="310864"/>
            <a:ext cx="455619" cy="377183"/>
          </a:xfrm>
          <a:prstGeom prst="rect">
            <a:avLst/>
          </a:prstGeom>
        </p:spPr>
      </p:pic>
      <p:sp>
        <p:nvSpPr>
          <p:cNvPr id="33" name="Прямоугольник 32"/>
          <p:cNvSpPr/>
          <p:nvPr/>
        </p:nvSpPr>
        <p:spPr>
          <a:xfrm>
            <a:off x="417478" y="383170"/>
            <a:ext cx="8612391" cy="30945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ДОХОДОВ НАСЕЛЕНИЯ И УЧАСТИЯ В СОЦИАЛЬНЫХ ПРОГРАММАХ;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75" y="2068228"/>
            <a:ext cx="416385" cy="4153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7874" y="572855"/>
            <a:ext cx="2211904" cy="1904588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745969" y="2122376"/>
            <a:ext cx="447410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РАБОЧЕЙ СИЛЫ;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Овал 38"/>
          <p:cNvSpPr/>
          <p:nvPr/>
        </p:nvSpPr>
        <p:spPr>
          <a:xfrm>
            <a:off x="177164" y="1594225"/>
            <a:ext cx="433292" cy="394615"/>
          </a:xfrm>
          <a:prstGeom prst="ellipse">
            <a:avLst/>
          </a:prstGeom>
          <a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41" name="Прямоугольник 40"/>
          <p:cNvSpPr/>
          <p:nvPr/>
        </p:nvSpPr>
        <p:spPr>
          <a:xfrm>
            <a:off x="422773" y="1601050"/>
            <a:ext cx="6986509" cy="41010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КАЧЕСТВА И ДОСТУПНОСТИ УСЛУГ В СФЕРАХ ОБРАЗОВАНИЯ, ЗДРАВООХРАНЕНИЯ И СОЦИАЛЬНОГО ОБСЛУЖИВАНИЯ, СОДЕЙСТВИЯ ЗАНЯТОСТИ НАСЕЛЕНИЯ; 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30" name="Picture 6" descr="http://www.gks.ru/free_doc/new_site/inspection/tr-migr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715" y="693017"/>
            <a:ext cx="492546" cy="426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767420" y="820810"/>
            <a:ext cx="610612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ТРУДА МИГРАНТОВ</a:t>
            </a:r>
            <a:r>
              <a:rPr lang="en-US" sz="1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2019;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375" y="4149080"/>
            <a:ext cx="987723" cy="1809750"/>
          </a:xfrm>
          <a:prstGeom prst="rect">
            <a:avLst/>
          </a:prstGeom>
        </p:spPr>
      </p:pic>
      <p:sp>
        <p:nvSpPr>
          <p:cNvPr id="25" name="Прямоугольник 24"/>
          <p:cNvSpPr/>
          <p:nvPr/>
        </p:nvSpPr>
        <p:spPr>
          <a:xfrm>
            <a:off x="444570" y="3429000"/>
            <a:ext cx="8466357" cy="2808311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 algn="just"/>
            <a:r>
              <a:rPr lang="ru-RU" sz="12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ОСУЩЕСТВЛЕНЫ РАБОТЫ ПО ПОДГОТОВКЕ</a:t>
            </a:r>
            <a:r>
              <a:rPr lang="en-US" sz="12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ПРОВЕДЕНИЮ:</a:t>
            </a:r>
            <a:endParaRPr lang="en-US" sz="1200" b="1" u="sng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12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lvl="0" indent="-171450" algn="just">
              <a:buFontTx/>
              <a:buChar char="-"/>
            </a:pP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ФЕДЕРАЛЬНЫХ СТАТИСТИЧЕСКИХ  НАБЛЮДЕНИЙ: ЗА ДОПОЛНИТЕЛЬНЫМ ОБРАЗОВАНИЕМ ДЕТЕЙ; В СФЕРЕ ОПЛАТЫ ТРУДА ОТДЕЛЬНЫХ КАТЕГОРИЙ РАБОТНИКОВ СОЦИАЛЬНОЙ СФЕРЫ И НАУКИ, В ОТНОШЕНИИ КОТОРЫХ ПРЕДУСМОТРЕНЫ МЕРОПРИЯТИЯ ПО</a:t>
            </a:r>
            <a:r>
              <a:rPr lang="en-US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ПОВЫШЕНИЮ СРЕДНЕЙ ЗАРАБОТНОЙ ПЛАТЫ ЗА 2018 ГОД</a:t>
            </a:r>
            <a:r>
              <a:rPr lang="en-US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en-US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II, III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КВАРТАЛЫ 2019 ГОДА; </a:t>
            </a:r>
          </a:p>
          <a:p>
            <a:pPr marL="171450" lvl="0" indent="-171450" algn="just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СПЛОШНОГО </a:t>
            </a:r>
            <a:r>
              <a:rPr lang="ru-RU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ФЕДЕРАЛЬНОГО СТАТИСТИЧЕСКОГО НАБЛЮДЕНИЯ ЗА ДЕЯТЕЛЬНОСТЬЮ НЕКОММЕРЧЕСКИХ ОРГАНИЗАЦИЙ ПО ИТОГАМ ЗА 2018 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ГОД</a:t>
            </a:r>
            <a:r>
              <a:rPr lang="en-US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1450" lvl="0" indent="-171450" algn="just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ВЫБОРОЧНЫХ </a:t>
            </a:r>
            <a:r>
              <a:rPr lang="ru-RU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ФЕДЕРАЛЬНЫХ СТАТИСТИЧЕСКИХ НАБЛЮДЕНИЙ ЗА ДЕЯТЕЛЬНОСТЬЮ СОЦИАЛЬНО</a:t>
            </a:r>
            <a:r>
              <a:rPr lang="en-US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ОРИЕНТИРОВАННЫХ НЕКОММЕРЧЕСКИХ ОРГАНИЗАЦИЙ ПО ИТОГАМ ЗА 2018 ГОД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r>
              <a:rPr lang="ru-RU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 ОБЪЁМАМИ ПРОДАЖИ ТОВАРОВ НА РОЗНИЧНЫХ РЫНКАХ; ЗА ИНДИВИДУАЛЬНЫМИ ПРЕДПРИНИМАТЕЛЯМИ, ОСУЩЕСТВЛЯЮЩИМИ ПЕРЕВОЗКУ ГРУЗОВ НА КОММЕРЧЕСКОЙ 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ОСНОВЕ; ЗА </a:t>
            </a:r>
            <a:r>
              <a:rPr lang="ru-RU" sz="95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СЕЛЬСКОХОЗЯЙСТВЕННОЙ ДЕЯТЕЛЬНОСТЬЮ ЛИЧНЫХ ПОДСОБНЫХ И ДРУГИХ ИНДИВИДУАЛЬНЫХ ХОЗЯЙСТВ </a:t>
            </a:r>
            <a:r>
              <a:rPr lang="ru-RU" sz="95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ГРАЖДАН; ЗА ИНДИВИДУАЛЬНЫМИ ПРЕДПРИНИМАТЕЛЯМИ, ОСУЩЕСТВЛЯЮЩИМИ ДЕЯТЕЛЬНОСТЬ В РОЗНИЧНОЙ ТОРГОВЛЕ.</a:t>
            </a:r>
            <a:endParaRPr lang="ru-RU" sz="9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just"/>
            <a:endParaRPr lang="ru-RU" sz="95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://www.gks.ru/free_doc/new_site/inspection/time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03" y="1085205"/>
            <a:ext cx="434221" cy="454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gks.ru/free_doc/new_site/inspection/zdor60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60" y="2537931"/>
            <a:ext cx="455619" cy="4481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434548" y="2553833"/>
            <a:ext cx="3633396" cy="32553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/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СОСТОЯНИЯ ЗДОРОВЬЯ НАСЕЛЕНИЯ;</a:t>
            </a:r>
            <a:endParaRPr lang="en-US" sz="10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33380" y="1126343"/>
            <a:ext cx="8142387" cy="45111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r>
              <a:rPr lang="ru-RU" sz="1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 ИСПОЛЬЗОВАНИЯ СУТОЧНОГО ФОНДА ВРЕМЕНИ НАСЕЛЕНИЕМ;</a:t>
            </a:r>
            <a:endParaRPr lang="ru-RU" sz="1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Овал 25"/>
          <p:cNvSpPr/>
          <p:nvPr/>
        </p:nvSpPr>
        <p:spPr>
          <a:xfrm>
            <a:off x="198403" y="3061783"/>
            <a:ext cx="377228" cy="360000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ln w="6350"/>
        </p:spPr>
        <p:style>
          <a:lnRef idx="2">
            <a:schemeClr val="accent4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lt1"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Прямоугольник 27"/>
          <p:cNvSpPr/>
          <p:nvPr/>
        </p:nvSpPr>
        <p:spPr>
          <a:xfrm>
            <a:off x="710751" y="3044792"/>
            <a:ext cx="782168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- ПО ВОПРОСАМ ИСПОЛЬЗОВАНИЯ НАСЕЛЕНИЕМ ИНФОРМАЦИОННЫХ ТЕХНОЛОГИЙ И ИНФОРМАЦИОННО-ТЕЛЕКОММУНИКАЦИОННЫХ СЕТЕЙ </a:t>
            </a:r>
            <a:r>
              <a:rPr lang="en-US" sz="10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latin typeface="Times New Roman" pitchFamily="18" charset="0"/>
                <a:cs typeface="Times New Roman" pitchFamily="18" charset="0"/>
              </a:rPr>
              <a:t>В 2019 ГОДУ. </a:t>
            </a:r>
            <a:endParaRPr lang="ru-RU" sz="1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64715" y="5966184"/>
            <a:ext cx="8560155" cy="6463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Сверх Производственного плана Росстата было организовано проведение федерального статистического наблюдения </a:t>
            </a:r>
            <a:b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форме  № 2-наука (ИНВ) «Сведения об организации сектора исследований и разработок </a:t>
            </a:r>
            <a:b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состоянию на 1 января 2019 года»</a:t>
            </a:r>
            <a:endParaRPr lang="en-US" sz="12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327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9996" y="294898"/>
            <a:ext cx="2415590" cy="1610394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7020272" y="6612209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9972" y="6116044"/>
            <a:ext cx="531245" cy="49616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331640" y="1484784"/>
            <a:ext cx="6013825" cy="26161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ВСЕГО НА 2019 ГОД ЗАКЛЮЧЕНО 111 КОНТРАКТОВ (ДОГОВОРОВ).</a:t>
            </a:r>
            <a:endParaRPr lang="ru-RU" sz="105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1" y="1938799"/>
            <a:ext cx="8831827" cy="2503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ЗАКЛЮЧЕНЫ </a:t>
            </a:r>
            <a:r>
              <a:rPr lang="ru-RU" sz="105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ДОГОВОРЫ И ГОСКОНТРАКТЫ С </a:t>
            </a: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ОРГАНИЗАЦИЯМИ</a:t>
            </a:r>
            <a:r>
              <a:rPr lang="en-US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171450" indent="-171450">
              <a:lnSpc>
                <a:spcPts val="1300"/>
              </a:lnSpc>
              <a:spcBef>
                <a:spcPts val="600"/>
              </a:spcBef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ОБЕСПЕЧЕНИЮ ЭЛЕКТРО-, ВОДО- И ТЕПЛОСНАБЖЕНИЕМ ПОМЕЩЕНИЙ МУРМАНСКСТАТА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ПОДГОТОВКУ К ОТОПИТЕЛЬНОМУ СЕЗОНУ НА 2019-2020 ГОДЫ И ТЕХНИЧЕСКОЕ ОБСЛУЖИВАНИЕ ТЕПЛОВОГО ПУНКТА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РЕМОНТ И ТЕХНИЧЕСКОЕ ОБСЛУЖИВАНИЕ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ЛИФТА ГРУЗОПОДЪЁМНОСТЬ 500 КГ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ВЫВОЗ И ОБЕЗВРЕЖИВАНИЕ ТВЁРДЫХ БЫТОВЫХ ОТХОДОВ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ПОСТАВКУ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НЕФТЕПРОДУКТОВ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ОХРАНУ АДМИНИСТРАТИВНОГО ЗДАНИЯ МУРМАНСКСТАТА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 </a:t>
            </a:r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ПОЛУЧЕНИЕ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ДОСТУПА </a:t>
            </a:r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 ТЕЛЕФОННОЙ СЕТИ ОБЩЕГО ПОЛЬЗОВАНИЯ, ВНУТРИЗОНОВОЙ И МЕЖДУГОРОДНОЙ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СВЯЗИ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ТЕХНИЧЕСКОЕ ОБСЛУЖИВАНИЕ ДИЗЕЛЬНОЙ ГЕНЕРАТОРНОЙ УСТАНОВКИ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05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ТРАНСПОРТНЫЕ УСЛУГИ ДЛЯ ОБЕСПЕЧЕНИЯ ПЕРЕПИСЕЙ И 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ОБСЛЕДОВАНИЙ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>
              <a:lnSpc>
                <a:spcPts val="1300"/>
              </a:lnSpc>
              <a:buFontTx/>
              <a:buChar char="-"/>
            </a:pP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ОКАЗАНИЕ УСЛУГ ПО ТЕХНИЧЕСКОМУ ОБСЛУЖИВАНИЮ СИСТЕМ АВТОМАТИЧЕСКОЙ УСТАНОВКИ ПОЖАРОТУШЕНИЯ В АРХИВЕ И СИСТЕМЫ АВТОМАТИЧЕСКОЙ УСТАНОВКИ ПОЖАРНОЙ СИГНАЛИЗАЦИИ И СИСТЕМЫ ОПОВЕЩЕНИЯ И УПРАВЛЕНИЯ ЭВАКУАЦИЕЙ ПРИ ПОЖАРЕ.</a:t>
            </a:r>
            <a:endParaRPr lang="en-US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24842" y="4947863"/>
            <a:ext cx="8416124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ВЫПОЛНЕНЫ РАБОТЫ ПО РЕМОНТУ АВАРИЙНОГО НАРУЖНОГО ВОДОПРОВОДНОГО ВВОДА В ЗДАНИЕ МУРМАНСКСТАТА. </a:t>
            </a:r>
            <a:endParaRPr lang="ru-RU" sz="105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4840" y="5301208"/>
            <a:ext cx="85516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РАМКАХ ПОДГОТОВКИ К ВНП-2020 ЗАКЛЮЧЕНЫ ДОГОВОРЫ НА БЕЗВОЗМЕЗНОЕ ПОЛЬЗОВАНИЕ И АРЕНДУ ПОМЕЩЕНИЙ, ПРОВЕДЕНО ОБСЛЕДОВАНИЙ ПОМЕЩЕНИЙ И СОСТАВЛЕНЫ ДЕФЕКТНЫЕ ВЕДОМОСТИ С ЦЕЛЬЮ ПОДГОТОВКИ СМЕТНОЙ ДОКУМЕНТАЦИИ И ДОКУМЕНТОВ ДЛЯ ПРОВЕДЕНИЯ АУКЦИОНА НА ТЕКУЩИЙ РЕМОНТ КАБИНЕТОВ МУРМАНСКСТАТА, ОТРЕМОНТИРОВАНО 17 СЛУЖЕБНЫХ КАБИНЕТОВ, ЗАКУПЛЕНА МЕБЕЛЬ ДЛЯ ОБЕСПЕЧЕНИЯ ПЕРЕПИСНОГО ПЕРСОНАЛА.</a:t>
            </a:r>
            <a:endParaRPr lang="ru-RU" sz="105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115616" y="404664"/>
            <a:ext cx="6192688" cy="1061829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endParaRPr lang="ru-RU" sz="105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- 42 КОНТРАКТА ПО РЕЗУЛЬТАТАМ КОНКУРЕНТНЫХ ПРОЦЕДУР 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(31 – ПУТЁМ ПРОВЕДЕНИЯ АУКЦИОНА </a:t>
            </a:r>
            <a: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ЭЛЕКТРОННОЙ ФОРМЕ И 11– ПУТЁМ ПРОВЕДЕНИЯ ЗАПРОСА КОТИРОВОК); </a:t>
            </a:r>
          </a:p>
          <a:p>
            <a:pPr algn="ctr"/>
            <a:endParaRPr lang="en-US" sz="105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05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- 69 КОНТРАКТОВ (ДОГОВОРОВ) С ЕДИНСТВЕННЫМ ПОСТАВЩИКОМ.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4841" y="59291"/>
            <a:ext cx="990775" cy="1556298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1635971" y="188640"/>
            <a:ext cx="560988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 СОСТОЯНИЮ НА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31.12.2019 </a:t>
            </a:r>
            <a:r>
              <a:rPr lang="ru-RU" sz="1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ЗАКЛЮЧЕНО: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9511" y="4437112"/>
            <a:ext cx="8712935" cy="425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300"/>
              </a:lnSpc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ЗАКЛЮЧЕНЫ ГОСКОНТРАКТЫ НА </a:t>
            </a:r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АРЕНДУ, ОБСЛУЖИВАНИЕ И КОММУНАЛЬНЫЕ УСЛУГИ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ПОМЕЩЕНИЙ, </a:t>
            </a:r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ЗАНИМАЕМЫХ СПЕЦИАЛИСТАМИ ОТДЕЛА СВОДНЫХ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СТАТИСТИЧЕСКИХ </a:t>
            </a:r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РАБОТ В ГОРОДАХ И НАСЕЛЁННЫХ ПУНКТАХ МУРМАНСКОЙ ОБЛАСТИ.</a:t>
            </a:r>
          </a:p>
        </p:txBody>
      </p:sp>
    </p:spTree>
    <p:extLst>
      <p:ext uri="{BB962C8B-B14F-4D97-AF65-F5344CB8AC3E}">
        <p14:creationId xmlns:p14="http://schemas.microsoft.com/office/powerpoint/2010/main" val="377518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6960060" y="6482952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7472" y="5373216"/>
            <a:ext cx="566528" cy="529119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675521" y="1772816"/>
            <a:ext cx="4710977" cy="165618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2870" tIns="102870" rIns="102870" bIns="102870" numCol="1" spcCol="1270" anchor="ctr" anchorCtr="0">
            <a:noAutofit/>
          </a:bodyPr>
          <a:lstStyle/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ДОХОД ФЕДЕРАЛЬНОГО БЮДЖЕТА ОТ ОКАЗАНИЯ ПЛАТНЫХ УСЛУГ ПО ПРЕДОСТАВЛЕНИЮ СТАТИСТИЧЕСКОЙ ИНФОРМАЦИИ ПЕРЕЧИСЛЕНО 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2413,9 ТЫС. РУБЛЕЙ </a:t>
            </a:r>
          </a:p>
          <a:p>
            <a:pPr algn="ctr"/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(114,95% ОТ УСТАНОВЛЕННОГО РОССТАТОМ </a:t>
            </a:r>
            <a:b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ГОДОВОГО ПЛАНОВОГО ЗАДАНИЯ В РАЗМЕРЕ 2100,0 ТЫС. РУБЛЕЙ). </a:t>
            </a:r>
            <a:endParaRPr lang="ru-RU" sz="14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24744"/>
            <a:ext cx="3380359" cy="331082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21975" y="404664"/>
            <a:ext cx="73588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ОБЩЕЕ НАЛИЧИЕ СРЕДСТВ ФЕДЕРАЛЬНОГО БЮДЖЕТА </a:t>
            </a:r>
            <a:r>
              <a:rPr lang="ru-RU" sz="1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31.12.2019 </a:t>
            </a:r>
            <a:r>
              <a:rPr lang="ru-RU" sz="1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  </a:t>
            </a:r>
            <a:endParaRPr lang="ru-RU" sz="1600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213310,3 ТЫС. РУБЛЕЙ</a:t>
            </a: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16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13783" y="3431030"/>
            <a:ext cx="2016224" cy="1760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61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7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3923928" y="138498"/>
            <a:ext cx="4104456" cy="338554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  <a:bevelB w="139700" prst="cross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2019 ГОДУ</a:t>
            </a:r>
            <a:endParaRPr lang="ru-RU" sz="1600" b="1" dirty="0">
              <a:solidFill>
                <a:srgbClr val="8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308739" y="643346"/>
            <a:ext cx="441796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ПРИНЯТЫ НА РАБОТУ – 17 ЧЕЛОВЕК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00788" y="980728"/>
            <a:ext cx="36258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УВОЛЕНЫ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 26 ЧЕЛОВЕК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2886" y="3384663"/>
            <a:ext cx="51060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ЗАКЛЮЧЕНО 1068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ГРАЖДАНСКО-ПРАВОВЫХ ДОГОВОРОВ.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9383" y="1340768"/>
            <a:ext cx="56166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ПРИСВОЕНЫ КЛАССНЫЕ ЧИНЫ В ПРЕДЕЛАХ ГРУПП ДОЛЖНОСТЕЙ </a:t>
            </a:r>
            <a:b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7 ГРАЖДАНСКИМ СЛУЖАЩИМ, ИЗ НИХ 11 </a:t>
            </a:r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ПРИСВОЕНЫ ВПЕРВЫЕ.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4988" y="5949280"/>
            <a:ext cx="567603" cy="504056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1896" y="651388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501203" y="5326359"/>
            <a:ext cx="6671197" cy="93871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СВЯЗИ С ЮБИЛЕЙНЫМИ ДАТАМИ И ЗА БЕЗУПРЕЧНУЮ И ЭФФЕКТИВНУЮ ГРАЖДАНСКУЮ СЛУЖБУ 12 </a:t>
            </a:r>
            <a:r>
              <a:rPr lang="ru-RU" sz="11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СОТРУДНИКОВ </a:t>
            </a:r>
            <a:r>
              <a:rPr lang="ru-RU" sz="110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ПООЩРЕНЫ </a:t>
            </a:r>
            <a:r>
              <a:rPr lang="ru-RU" sz="1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РУКОВОДИТЕЛЕМ МУРМАНСКСТАТА, 4 СОТРУДНИКАМ ОБЪЯВЛЕНА БЛАГОДАРНОСТЬ РУКОВОДИТЕЛЯ МУРМАНСКСТАТА, 9 - БЛАГОДАРНОСТЬ </a:t>
            </a:r>
            <a:r>
              <a:rPr lang="ru-RU" sz="11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РУКОВОДИТЕЛЯ </a:t>
            </a:r>
            <a:r>
              <a:rPr lang="ru-RU" sz="11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РОССТАТА, 1- НАГРАЖДЁН ПОЧЁТНОЙ ГРАМОТОЙ РОССТАТА.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301524"/>
            <a:ext cx="1080120" cy="1359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395536" y="5733256"/>
            <a:ext cx="7792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СВЯЗИ С </a:t>
            </a:r>
            <a:r>
              <a:rPr lang="ru-RU" sz="3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ЮБИЛЕЙНЫМИ ДАТАМИ СО ДНЯ РОЖДЕНИЯ И ЗА БЕЗУПРЕЧНУЮ И ЭФФЕКТИВНУЮ </a:t>
            </a:r>
            <a:r>
              <a:rPr lang="ru-RU" sz="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ГРАДАНСКУЮ </a:t>
            </a:r>
            <a:r>
              <a:rPr lang="ru-RU" sz="3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СЛУЖБУ 1 ГРАЖДАНСКИЙ СЛУЖАЩИЙ НАГРАЖДЁН ПОЧЁТНОЙ ГРАМОТОЙ РОССТАТА</a:t>
            </a:r>
            <a:r>
              <a:rPr lang="ru-RU" sz="5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38498"/>
            <a:ext cx="3219450" cy="18097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21" name="TextBox 20"/>
          <p:cNvSpPr txBox="1"/>
          <p:nvPr/>
        </p:nvSpPr>
        <p:spPr>
          <a:xfrm>
            <a:off x="395536" y="2132856"/>
            <a:ext cx="83689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ЦЕЛЯХ ФОРМИРОВАНИЯ КАДРОВОГО РЕЗЕРВА ДЛЯ ЗАМЕЩЕНИЯ ВАКАНТНЫХ ДОЛЖНОСТЕЙ ФЕДЕРАЛЬНОЙ ГОСУДАРСТВЕННОЙ ГРАЖДАНСКОЙ СЛУЖБЫ БЫЛ ПРОВЕДЁН КОНКУРС, ПО РЕЗУЛЬТАТАМ КОТОРОГО 22 УЧАСТНИКА ЗАЧИСЛЕНЫ В КАДРОВЫЙ РЕЗЕРВ.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06976" y="3748127"/>
            <a:ext cx="84085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/>
              <a:buChar char="ü"/>
            </a:pP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ПРОВЕДЕНА РАБОТА ПО УТВЕРЖДЕНИЮ ИНДИВИДУАЛЬНЫХ ПЛАНОВ ПРОФЕССИОНАЛЬНОГО РАЗВИТИЯ </a:t>
            </a:r>
          </a:p>
          <a:p>
            <a:pPr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ГОСУДАРСТВЕННЫХ ГРАЖДАНСКИХ СЛУЖАЩИХ.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730454"/>
            <a:ext cx="836891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buFont typeface="Wingdings"/>
              <a:buChar char="ü"/>
            </a:pP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ПРОВЕДЕНА АТТЕСТАЦИЯ 28 ГРАЖДАНСКИХ СЛУЖАЩИХ, </a:t>
            </a:r>
          </a:p>
          <a:p>
            <a:pPr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 ИТОГАМ КОТОРОЙ 19 ГРАЖДАНСКИХ СЛУЖАЩИХ ЗАЧИСЛЕНЫ В КАДРОВЫЙ РЕЗЕРВ МУРМАНСКСТАТА </a:t>
            </a:r>
          </a:p>
          <a:p>
            <a:pPr algn="ctr"/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ДЛЯ ЗАМЕЩЕНИЯ ВАКАНТНЫХ ДОЛЖНОСТЕЙ ГРАЖДАНСКОЙ СЛУЖБЫ В ПОРЯДКЕ ДОЛЖНОСТНОГО РОСТА.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42885" y="4182231"/>
            <a:ext cx="82431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ЗАКЛЮЧЕНО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9 Д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ОГОВОРОВ НА ПОВЫШЕНИЕ КВАЛИФИКАЦИИ ГОСУДАРСТВЕННЫХ ГРАЖДАНСКИХ СЛУЖАЩИХ МУРМАНСКСТАТА, ПРОФЕССИОНАЛЬНУЮ КВАЛИФИКАЦИЮ ПОВЫСИЛИ 33 ГРАЖДАНСКИХ СЛУЖАЩИХ.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2885" y="4662883"/>
            <a:ext cx="82431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0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0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ПРОДОЛЖАЛАСЬ НАСТАВНИЧЕСКАЯ ДЕЯТЕЛЬНОСТЬ С ВНОВЬ ПРИНЯТЫМИ СОТРУДНИКАМИ.</a:t>
            </a:r>
            <a:endParaRPr lang="ru-RU" sz="10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292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1" grpId="0"/>
      <p:bldP spid="12" grpId="0"/>
      <p:bldP spid="13" grpId="0"/>
      <p:bldP spid="20" grpId="0"/>
      <p:bldP spid="16" grpId="0"/>
      <p:bldP spid="21" grpId="0"/>
      <p:bldP spid="22" grpId="0"/>
      <p:bldP spid="17" grpId="0"/>
      <p:bldP spid="24" grpId="0"/>
      <p:bldP spid="2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49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gks.ru/wps/wcm/connect/rosstat_main/rosstat/resources/24083d80478867e69d8dbded3bc4492f/4_resiz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412776"/>
            <a:ext cx="3072340" cy="2304256"/>
          </a:xfrm>
          <a:prstGeom prst="rect">
            <a:avLst/>
          </a:prstGeom>
          <a:noFill/>
          <a:scene3d>
            <a:camera prst="perspectiveRight">
              <a:rot lat="300000" lon="20399999" rev="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1851" y="5856130"/>
            <a:ext cx="600688" cy="53343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7151896" y="6513881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153261" y="943602"/>
            <a:ext cx="5904656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ПОДГОТОВКИ И ПРОВЕДЕНИЯ ВЫБОРОЧНЫХ НАБЛЮДЕНИЙ: ТРУДА МИГРАНТОВ; СОСТОЯНИЯ ЗДОРОВЬЯ НАСЕЛЕНИЯ; ИСПОЛЬЗОВАНИЯ СУТОЧНОГО ФОНДА ВРЕМЕНИ НАСЕЛЕНИЕМ</a:t>
            </a:r>
            <a:r>
              <a:rPr lang="en-US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ПОДГОТОВКИ К ПРОВЕДЕНИЮ ВПН-2020</a:t>
            </a:r>
            <a:r>
              <a:rPr lang="en-US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АКТУАЛИЗАЦИИ СПИСКОВ ДОМОВ И СОСТАВЛЕНИЯ ОРГАНИЗАЦИОННЫХ ПЛАНОВ ПРОВЕДЕНИЯ ВПН-2020</a:t>
            </a:r>
            <a:r>
              <a:rPr lang="en-US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;</a:t>
            </a:r>
            <a:endParaRPr lang="ru-RU" sz="105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ПОДГОТОВКИ ИНФОРМАЦИОННОЙ БАЗЫ ДЛЯ РАСЧЁТА ВРП В УСЛОВИЯХ РАЗВИТИЯ ФУНКЦИОНАЛЬНЫХ И ТЕХНИЧЕСКИХ ВОЗМОЖНОСТЕЙ ПК ГД-ПТК;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РАСЧЁТА ОБЪЁМА И ИНДЕКСА ПРОИЗВОДСТВА ПРОДУКЦИИ СЕЛЬСКОГО ХОЗЯЙСТВА И БАЛАНСОВ ПРОДОВОЛЬСТВЕННЫХ РЕСУРСОВ;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ИСПОЛЬЗОВАНИЯ ПРОГРАММЫ </a:t>
            </a:r>
            <a:r>
              <a:rPr lang="en-US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SPSS STATISTICS</a:t>
            </a: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ДЛЯ ФОРМИРОВАНИЯ ИТОГОВ ВЫБОРОЧНЫХ НАБЛЮДЕНИЙ ТРУДА МИГРАНТОВ И РАБОЧЕЙ СИЛЫ;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ОРГАНИЗАЦИИ СТАТИСТИЧЕСКОГО НАБЛЮДЕНИЯ ЗА СТРОИТЕЛЬНЫМИ ОРГАНИЗАЦИЯМИ И ФОРМИРОВАНИЮ ПОКАЗАТЕЛЕЙ ПО ВИДУ ДЕЯТЕЛЬНОСТИ «СТРОИТЕЛЬСТВО» С УЧЁТОМ ИЗМЕНЕНИЙ НОРМАТИВНО-ПРАВОВОЙ БАЗЫ, РЕГУЛИРУЮЩЕЙ СТРОИТЕЛЬНУЮ ДЕЯТЕЛЬНОСТЬ;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ОРГАНИЗАЦИИ И ПРОВЕДЕНИЯ ФЕДЕРАЛЬНОГО СТАТИСТИЧЕСКОГО НАБЛЮДЕНИЯ ПО СТАТИСТИКЕ ТРАНСПОРТА;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ФОРМИРОВАНИЯ ПОКАЗАТЕЛ</a:t>
            </a:r>
            <a:r>
              <a:rPr lang="ru-RU" sz="105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Е</a:t>
            </a:r>
            <a:r>
              <a:rPr lang="ru-RU" sz="10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Й ДЕНЕЖНЫХ ДОХОДОВ И РАСХОДОВ НАСЕЛЕНИЯ И ИХ РАСПРЕДЕЛЕНИЯ (МЕСЯЦ, КВАРТАЛ) ПО НОВОЙ МЕТОДИКЕ;</a:t>
            </a:r>
          </a:p>
          <a:p>
            <a:pPr marL="171450" indent="-171450" algn="just">
              <a:spcBef>
                <a:spcPts val="600"/>
              </a:spcBef>
              <a:buFont typeface="Wingdings" pitchFamily="2" charset="2"/>
              <a:buChar char="§"/>
            </a:pPr>
            <a:r>
              <a:rPr lang="ru-RU" sz="105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проведения </a:t>
            </a:r>
            <a:r>
              <a:rPr lang="ru-RU" sz="1050" b="1" cap="all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статистического наблюдения за ценами в производственном секторе, включая внедрение унифицированных справочников видов товаров в производственном </a:t>
            </a:r>
            <a:r>
              <a:rPr lang="ru-RU" sz="1050" b="1" cap="all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секторе.</a:t>
            </a:r>
            <a:endParaRPr lang="ru-RU" sz="1050" b="1" cap="all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1600" y="188640"/>
            <a:ext cx="779838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СПЕЦИАЛИСТЫ МУРМАНСКСТАТА ПРИНЯЛИ УЧАСТИЕ </a:t>
            </a:r>
          </a:p>
          <a:p>
            <a:pPr algn="ctr"/>
            <a:r>
              <a:rPr lang="ru-RU" sz="12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 СЕМИНАРАХ (СОВЕЩАНИЯХ), ОРГАНИЗОВАННЫХ РОССТАТОМ, ПО ВОПРОСАМ</a:t>
            </a:r>
            <a:r>
              <a:rPr lang="en-US" sz="125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78077" y="5517232"/>
            <a:ext cx="697451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3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ПРОДОЛЖЕНА РАБОТА ПО РЕАЛИЗАЦИИ МЕР, НАПРАВЛЕННЫХ НА ПРОТИВОДЕЙСТВИЕ КОРРУПЦИИ В МУРМАНСКСТАТЕ.</a:t>
            </a:r>
            <a:endParaRPr lang="ru-RU" sz="13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1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491605" y="1628800"/>
            <a:ext cx="8640960" cy="936104"/>
          </a:xfrm>
          <a:prstGeom prst="rect">
            <a:avLst/>
          </a:prstGeom>
        </p:spPr>
        <p:txBody>
          <a:bodyPr vert="horz" lIns="0" rIns="0" bIns="0" anchor="b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СПАСИБО ЗА ВНИМАНИЕ</a:t>
            </a:r>
            <a:endParaRPr lang="ru-RU" sz="4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3043039"/>
            <a:ext cx="2232248" cy="2963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5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" y="15050"/>
            <a:ext cx="1792615" cy="108007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40102" y="572982"/>
            <a:ext cx="2384426" cy="1796268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1539592" y="-27384"/>
            <a:ext cx="7604408" cy="499850"/>
          </a:xfrm>
          <a:prstGeom prst="rect">
            <a:avLst/>
          </a:prstGeom>
          <a:solidFill>
            <a:schemeClr val="accent5">
              <a:lumMod val="20000"/>
              <a:lumOff val="80000"/>
              <a:alpha val="3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7260073" y="66167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9172" y="44624"/>
            <a:ext cx="8245316" cy="49244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В РАМКАХ ПОДГОТОВКИ К ВСЕРОССИЙСКОЙ ПЕРЕПИСИ НАСЕЛЕНИЯ</a:t>
            </a:r>
            <a:r>
              <a:rPr lang="en-US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2020 ГОДА</a:t>
            </a:r>
            <a:r>
              <a:rPr lang="en-US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300" b="1" u="sng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ПРОВОДИЛОСЬ: </a:t>
            </a:r>
            <a:endParaRPr lang="en-US" sz="1300" b="1" u="sng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48770" y="3324225"/>
            <a:ext cx="8712967" cy="4320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algn="ctr"/>
            <a:r>
              <a:rPr lang="ru-RU" sz="950" b="1" cap="all" dirty="0">
                <a:latin typeface="Times New Roman" pitchFamily="18" charset="0"/>
                <a:cs typeface="Times New Roman" pitchFamily="18" charset="0"/>
              </a:rPr>
              <a:t>Проведены заседания комиссий в муниципальных образованиях Мурманской </a:t>
            </a:r>
            <a:r>
              <a:rPr lang="ru-RU" sz="950" b="1" cap="all" dirty="0" smtClean="0">
                <a:latin typeface="Times New Roman" pitchFamily="18" charset="0"/>
                <a:cs typeface="Times New Roman" pitchFamily="18" charset="0"/>
              </a:rPr>
              <a:t>области по </a:t>
            </a:r>
            <a:r>
              <a:rPr lang="ru-RU" sz="950" b="1" cap="all" dirty="0">
                <a:latin typeface="Times New Roman" pitchFamily="18" charset="0"/>
                <a:cs typeface="Times New Roman" pitchFamily="18" charset="0"/>
              </a:rPr>
              <a:t>подготовке и проведению ВПН-2020.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15196" y="3708496"/>
            <a:ext cx="8568952" cy="5910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algn="ctr"/>
            <a:r>
              <a:rPr lang="ru-RU" sz="950" b="1" cap="all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950" b="1" cap="all" dirty="0" err="1">
                <a:latin typeface="Times New Roman" pitchFamily="18" charset="0"/>
                <a:cs typeface="Times New Roman" pitchFamily="18" charset="0"/>
              </a:rPr>
              <a:t>Мурманскстате</a:t>
            </a:r>
            <a:r>
              <a:rPr lang="ru-RU" sz="950" b="1" cap="all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 smtClean="0">
                <a:latin typeface="Times New Roman" pitchFamily="18" charset="0"/>
                <a:cs typeface="Times New Roman" pitchFamily="18" charset="0"/>
              </a:rPr>
              <a:t>состоялись семинары </a:t>
            </a:r>
            <a:r>
              <a:rPr lang="ru-RU" sz="950" b="1" cap="all" dirty="0">
                <a:latin typeface="Times New Roman" pitchFamily="18" charset="0"/>
                <a:cs typeface="Times New Roman" pitchFamily="18" charset="0"/>
              </a:rPr>
              <a:t>со специалистами отдела сводных статистических работ в городах и населённых пунктах Мурманской области по вопросам актуализации списков адресов домов </a:t>
            </a:r>
            <a:r>
              <a:rPr lang="ru-RU" sz="950" b="1" cap="all" dirty="0" smtClean="0">
                <a:latin typeface="Times New Roman" pitchFamily="18" charset="0"/>
                <a:cs typeface="Times New Roman" pitchFamily="18" charset="0"/>
              </a:rPr>
              <a:t>и составления организационных планов проведения ВПН-2020</a:t>
            </a:r>
            <a:r>
              <a:rPr lang="ru-RU" sz="950" b="1" cap="all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grpSp>
        <p:nvGrpSpPr>
          <p:cNvPr id="14" name="Группа 13"/>
          <p:cNvGrpSpPr/>
          <p:nvPr/>
        </p:nvGrpSpPr>
        <p:grpSpPr>
          <a:xfrm>
            <a:off x="7452282" y="702009"/>
            <a:ext cx="648071" cy="487045"/>
            <a:chOff x="266706" y="1247838"/>
            <a:chExt cx="5736216" cy="6825645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706" y="1247838"/>
              <a:ext cx="5736216" cy="6825645"/>
            </a:xfrm>
            <a:prstGeom prst="rect">
              <a:avLst/>
            </a:prstGeom>
          </p:spPr>
        </p:pic>
        <p:grpSp>
          <p:nvGrpSpPr>
            <p:cNvPr id="21" name="Группа 20"/>
            <p:cNvGrpSpPr/>
            <p:nvPr/>
          </p:nvGrpSpPr>
          <p:grpSpPr>
            <a:xfrm>
              <a:off x="2811983" y="1812379"/>
              <a:ext cx="1668608" cy="897712"/>
              <a:chOff x="2811983" y="1812379"/>
              <a:chExt cx="1668608" cy="897712"/>
            </a:xfrm>
          </p:grpSpPr>
          <p:sp>
            <p:nvSpPr>
              <p:cNvPr id="79" name="Овал 78"/>
              <p:cNvSpPr/>
              <p:nvPr/>
            </p:nvSpPr>
            <p:spPr>
              <a:xfrm>
                <a:off x="4239203" y="1812379"/>
                <a:ext cx="41563" cy="41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1" name="Овал 80"/>
              <p:cNvSpPr/>
              <p:nvPr/>
            </p:nvSpPr>
            <p:spPr>
              <a:xfrm>
                <a:off x="4439028" y="2127832"/>
                <a:ext cx="41563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83" name="Овал 82"/>
              <p:cNvSpPr/>
              <p:nvPr/>
            </p:nvSpPr>
            <p:spPr>
              <a:xfrm>
                <a:off x="3432811" y="2327496"/>
                <a:ext cx="41563" cy="41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09" name="Овал 108"/>
              <p:cNvSpPr/>
              <p:nvPr/>
            </p:nvSpPr>
            <p:spPr>
              <a:xfrm>
                <a:off x="3437558" y="2672306"/>
                <a:ext cx="41563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2" name="Овал 111"/>
              <p:cNvSpPr/>
              <p:nvPr/>
            </p:nvSpPr>
            <p:spPr>
              <a:xfrm>
                <a:off x="3288594" y="2339971"/>
                <a:ext cx="41563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3" name="Овал 112"/>
              <p:cNvSpPr/>
              <p:nvPr/>
            </p:nvSpPr>
            <p:spPr>
              <a:xfrm>
                <a:off x="3332571" y="2251308"/>
                <a:ext cx="41563" cy="4156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6" name="Овал 115"/>
              <p:cNvSpPr/>
              <p:nvPr/>
            </p:nvSpPr>
            <p:spPr>
              <a:xfrm>
                <a:off x="3163175" y="2298564"/>
                <a:ext cx="41563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18" name="Овал 117"/>
              <p:cNvSpPr/>
              <p:nvPr/>
            </p:nvSpPr>
            <p:spPr>
              <a:xfrm>
                <a:off x="2811983" y="2540227"/>
                <a:ext cx="41563" cy="3778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pic>
        <p:nvPicPr>
          <p:cNvPr id="120" name="Рисунок 1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605356" y="6144241"/>
            <a:ext cx="413169" cy="453111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107505" y="3933056"/>
            <a:ext cx="8594672" cy="8640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algn="ctr"/>
            <a:endParaRPr lang="ru-RU" sz="950" b="1" cap="all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0626" y="4797152"/>
            <a:ext cx="8394025" cy="86409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algn="ctr"/>
            <a:endParaRPr lang="ru-RU" sz="950" b="1" cap="all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38796" y="1258805"/>
            <a:ext cx="8132089" cy="201622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marL="285750" indent="-285750"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УТОЧНЕНИЕ ПЕРЕЧНЯ И ГРАНИЦ МУНИЦИПАЛЬНЫХ ОБРАЗОВАНИЙ И НАСЕЛЁННЫХ ПУНКТОВ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ОПРЕДЕЛЕНИЕ ТРУДНОДОСТУПНЫХ И ОТДАЛЁННЫХ ТЕРРИТОРИЙ</a:t>
            </a:r>
            <a:r>
              <a:rPr lang="en-US" sz="95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УПОРЯДОЧЕНИЕ АДРЕСНОГО ХОЗЯЙСТВА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И ПРОВЕРКА ЕГО СОСТОЯНИЯ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ТИРАЖИРОВАНИЕ КАРТОГРАФИЧЕСКОГО МАТЕРИАЛА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АКТУАЛИЗАЦИЯ СПИСКОВ АДРЕСОВ ДОМОВ В ГОРОДСКИХ И СЕЛЬСКИХ НАСЕЛЁННЫХ ПУНКТАХ,  ВНЕСЕНИЕ ИЗМЕНЕНИЙ В КАРТОГРАФИЧЕСКИЙ МАТЕРИАЛ ПО РЕЗУЛЬТАТАМ НАТУРНОГО ОБХОДА ТЕРРИТОРИЙ РЕГИСТРАТОРАМИ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АНАЛИЗ ЧИСЛЕННОСТИ НАСЕЛЕНИЯ ПО ВСЕМ НАСЕЛЁННЫМ ПУНКТАМ МУРМАНСКОЙ ОБЛАСТИ, ПОЛУЧЕННОЙ ПО РЕЗУЛЬТАТАМ АКТУАЛИЗАЦИИ СПИСКОВ АДРЕСОВ ДОМОВ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ПОДБОР ПОМЕЩЕНИЙ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ДЛЯ НУЖД ВПН-2020 (С ОБОРУДОВАНИЕМ ИХ РАБОЧИМИ МЕСТАМИ)</a:t>
            </a:r>
            <a:r>
              <a:rPr lang="en-US" sz="95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5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r>
              <a:rPr lang="ru-RU" sz="950" b="1" dirty="0" smtClean="0">
                <a:latin typeface="Times New Roman" pitchFamily="18" charset="0"/>
                <a:cs typeface="Times New Roman" pitchFamily="18" charset="0"/>
              </a:rPr>
              <a:t>ПРИВЛЕЧЕНИЕ ВРЕМЕННОГО ПЕРЕПИСНОГО ПЕРСОНАЛА И ЕГО ОБУЧЕНИЕ</a:t>
            </a:r>
            <a:r>
              <a:rPr lang="ru-RU" sz="950" b="1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950" cap="all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spcBef>
                <a:spcPts val="600"/>
              </a:spcBef>
              <a:buFontTx/>
              <a:buChar char="-"/>
            </a:pPr>
            <a:endParaRPr lang="ru-RU" sz="950" b="1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15195" y="5982316"/>
            <a:ext cx="8155689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елась приёмка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оформление, распределение и подключение централизованно поставленных технических средств для ВПН-2020, а также 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организация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рабочего места и 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проведение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опытной эксплуатации Модуля учёта персонала и договоров АС ВПН.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48771" y="5358620"/>
            <a:ext cx="8869754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РазработАН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УтверждЁН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КалендарнЫЙ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план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 на 2020 год по подготовке и проведению ВПН-2020 на территориальном и полевых уровнях и автоматизированной обработке её материалов в </a:t>
            </a:r>
            <a:r>
              <a:rPr lang="ru-RU" sz="95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мурманскстате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ТАКЖЕ план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информационно-разъяснительной работы на 2020 год по вопросам ВПН-2020. </a:t>
            </a:r>
            <a:endParaRPr lang="ru-RU" sz="950" b="1" cap="all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5196" y="4302095"/>
            <a:ext cx="8649293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муниципальными районами и городскими округами Мурманской области </a:t>
            </a: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закреплеНЫ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кураторЫ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sz="95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чисЛА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руководящих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работников </a:t>
            </a:r>
            <a:r>
              <a:rPr lang="ru-RU" sz="950" b="1" cap="all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 подготовлена и утверждена инструкция по проверке  работы специалистов отдела сводных статистических работ в городах и населённых пунктах и уполномоченных по вопросам переписи населения по подготовке к ВПН-2020. </a:t>
            </a:r>
            <a:endParaRPr lang="en-US" sz="95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3" y="4985950"/>
            <a:ext cx="8322184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Заключено Соглашение о сотрудничестве и взаимодействии между </a:t>
            </a:r>
            <a:r>
              <a:rPr lang="ru-RU" sz="95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Мурманскстатом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5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 избирательной комиссией Мурманской </a:t>
            </a:r>
            <a:r>
              <a:rPr lang="ru-RU" sz="95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области.</a:t>
            </a:r>
            <a:endParaRPr lang="en-US" sz="95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4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521931" y="6089213"/>
            <a:ext cx="413169" cy="4531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9636" y="66167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281264" y="-27384"/>
            <a:ext cx="4320481" cy="2923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3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ПРОВЕДЕНЫ:</a:t>
            </a:r>
            <a:endParaRPr lang="en-US" sz="13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90390" y="667501"/>
            <a:ext cx="7324288" cy="745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РАБОТА ПО ПОДГОТОВКЕ ТАБЛИЦ С ИТОГАМИ ВЫБОРОЧНЫХ НАБЛЮДЕНИЙ КАЧЕСТВА И ДОСТУПНОСТИ УСЛУГ В СФЕРАХ ОБРАЗОВАНИЯ, ЗДРАВООХРАНЕНИЯ И СОЦИАЛЬНОГО ОБСЛУЖИВАНИЯ, СОДЕЙСТВИЯ ЗАНЯТОСТИ НАСЕЛЕНИЯ МУРМАНСКОЙ ОБЛАСТИ ЗА 2017 ГОД И ДОХОДОВ НАСЕЛЕНИЯ МУРМАНСКОЙ ОБЛАСТИ И УЧАСТИЯ В СОЦИАЛЬНЫХ ПРОГРАММАХ В 2018 ГОДУ (ЗА 2017 ГОД) ДЛЯ ИХ ПУБЛИКАЦИИ НА РЕГИОНАЛЬНОМ УРОВНЕ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201257" y="2437688"/>
            <a:ext cx="7103951" cy="277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ПРОВЕРКА И СОГЛАСОВАНИЕ ДАННЫХ ДЛЯ УТВЕРЖДЕНИЯ РАСЧЁТА ОСНОВНОГО КАПИТАЛА ЗА 2018 ГОД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9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9113" y="332656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 defTabSz="622300">
              <a:spcBef>
                <a:spcPct val="0"/>
              </a:spcBef>
              <a:buFont typeface="Wingdings"/>
              <a:buChar char="Ø"/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ФОРМИРОВАНИЕ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СОГЛАСОВАННОГО МАССИВА СТАТИСТИЧЕСКОЙ ИНФОРМАЦИИ ОПЕРАЦИОННЫХ БАЗ ДАННЫХ,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А  ТАКЖЕ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ДАННЫХ ДЛЯ РАЗРАБОТКИ ПОКАЗАТЕЛЕЙ СНС, ПРОИЗВЕДЕНЫ РАСЧЁТЫ ПО СХЕМАМ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«ВРП»,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МЕ» И «КИЕС»;</a:t>
            </a:r>
            <a:endParaRPr lang="ru-RU" sz="9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62" y="260648"/>
            <a:ext cx="1774816" cy="141902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939640" y="866701"/>
            <a:ext cx="1222313" cy="153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ПРОВЕДЕНЫ:</a:t>
            </a:r>
            <a:endParaRPr lang="en-US" sz="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1503" y="739997"/>
            <a:ext cx="81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22300">
              <a:spcBef>
                <a:spcPct val="0"/>
              </a:spcBef>
            </a:pP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ФОРМИРОВАНИЕ СОГЛАСОВАННОГО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МАССИВА СТАТИСТИЧЕСКОЙ ИНФОРМАЦИИ ОПЕРАЦИОННЫХ БАЗ ДАННЫХ, 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А  ТАКЖЕ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ДАННЫХ ДЛЯ РАЗРАБОТКИ ПОКАЗАТЕЛЕЙ СНС, ПРОИЗВЕДЕНЫ РАСЧЁТЫ ПО СХЕМАМ 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«ВРП» И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МЕ».       ПРОДОЛЖЕНА РАБОТА НА 2 УРОВНЕ В ЧАСТИ РАСЧЁТОВ ПО СХЕМЕ «КИЕС»;</a:t>
            </a:r>
            <a:endParaRPr lang="ru-RU" sz="300" dirty="0"/>
          </a:p>
        </p:txBody>
      </p:sp>
      <p:sp>
        <p:nvSpPr>
          <p:cNvPr id="22" name="Прямоугольник 21"/>
          <p:cNvSpPr/>
          <p:nvPr/>
        </p:nvSpPr>
        <p:spPr>
          <a:xfrm>
            <a:off x="201669" y="2690954"/>
            <a:ext cx="6598146" cy="277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ПЕРЕСЧЁТ ИНДЕКСОВ ЦЕН НА ПРОДУКЦИЮ ИНВЕСТИЦИОННОГО НАЗНАЧЕНИЯ ЗА 2018,  </a:t>
            </a:r>
            <a:r>
              <a:rPr lang="en-US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2019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ГОДЫ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9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90389" y="1358466"/>
            <a:ext cx="8064685" cy="7452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Ø"/>
            </a:pP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АНАЛИЗ ОПЕРАТИВНЫХ И ГОДОВЫХ ИТОГОВ ИНВЕСТИЦИЙ В ОСНОВНОЙ КАПИТАЛ ИСХОДЯ ИЗ ЭКСПЕРТНОЙ ОЦЕНКИ ЭКОНОМИЧЕСКОЙ СИТУАЦИИ, СЛОЖИВШЕЙСЯ НА ТЕРРИТОРИИ ОБЛАСТИ, ПЕРЕЧНЯ ОТЧИТАВШИХСЯ ОБЪЕКТОВ, ДИНАМИЧЕСКОГО РЯДА ОБЪЁМОВ ИНВЕСТИЦИЙ В ОСНОВНОЙ КАПИТАЛ, </a:t>
            </a:r>
            <a:r>
              <a:rPr lang="ru-RU" sz="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А ТАКЖЕ С УЧЁТОМ ИЗМЕНЕНИЯ КРИТЕРИЕВ ОТНЕСЕНИЯ ХОЗЯЙСТВУЮЩИХ СУБЪЕКТОВ К РАЗЛИЧНЫМ ТИПАМ ПРЕДПРИЯТИЙ</a:t>
            </a:r>
            <a:r>
              <a:rPr lang="ru-RU" sz="900" b="1" cap="all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;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08623" y="3340641"/>
            <a:ext cx="8780989" cy="59241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 typeface="Wingdings" pitchFamily="2" charset="2"/>
              <a:buChar char="Ø"/>
            </a:pP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РЕСТРОСПЕКТИВНЫЕ ПЕРЕСЧЁТЫ</a:t>
            </a:r>
            <a:r>
              <a:rPr lang="en-US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:</a:t>
            </a:r>
          </a:p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ОТДЕЛЬНЫХ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ПОКАЗАТЕЛЕЙ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СЕЛЬСКОМУ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ХОЗЯЙСТВУ</a:t>
            </a:r>
            <a:r>
              <a:rPr lang="en-US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 МУНИЦИПАЛЬНЫМ ОБРАЗОВАНИЯМ МУРМАНСКОЙ ОБЛАСТИ С УЧЁТОМ ОКОНЧАТЕЛЬНЫХ ИТОГОВ ВСХП-2016 ЗА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2007-2017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ГОДЫ</a:t>
            </a:r>
            <a:r>
              <a:rPr lang="en-US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</a:p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среднегодовой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численности занятых и затрат труда по видам экономической деятельности в соответствии с ОКВЭД2 за 2010–2016 годы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;</a:t>
            </a:r>
          </a:p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  <a:buFontTx/>
              <a:buChar char="-"/>
            </a:pP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ДЕНЕЖНЫХ ДОХОДОВ И РАСХОДОВ НАСЕЛЕНИЯ ЗА 2013-2018 ГОДЫ (ПОКВАРТАЛЬНО) В СООТВЕТСТВИИ С МЕТОДОЛОГИЧЕСКМИ ПОЛОЖЕНИЯМИ</a:t>
            </a:r>
            <a:r>
              <a:rPr lang="en-US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9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7463" y="2118156"/>
            <a:ext cx="8796069" cy="27711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 РАБОТА ПО РАСЧЁТУ ДОБАВЛЕННОЙ СТОИМОСТИ ДЛЯ ПЕРЕХОДА В РАСЧЁТЕ ИНДЕКСОВ ПРОМЫШЛЕННОГО ПРОИЗВОДСТВА НА НОВЫЙ                      </a:t>
            </a:r>
            <a:b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</a:b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      (2018) БАЗИСНЫЙ ГОД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 </a:t>
            </a:r>
            <a:endParaRPr lang="ru-RU" sz="9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59609" y="4751007"/>
            <a:ext cx="8898669" cy="119827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indent="-171450" algn="just" defTabSz="533400">
              <a:spcBef>
                <a:spcPct val="0"/>
              </a:spcBef>
              <a:spcAft>
                <a:spcPts val="600"/>
              </a:spcAft>
              <a:buFont typeface="Wingdings"/>
              <a:buChar char="Ø"/>
            </a:pP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апробации: </a:t>
            </a:r>
          </a:p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ts val="350"/>
              </a:spcAft>
            </a:pP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-   специализированного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программного комплекса обработки материалов и получения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итогов</a:t>
            </a:r>
            <a:r>
              <a:rPr lang="en-US" sz="9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выборочного наблюдения     </a:t>
            </a:r>
            <a:b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        за  использованием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труда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мигрантов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ts val="378"/>
              </a:spcAft>
              <a:buFontTx/>
              <a:buChar char="-"/>
            </a:pP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подсистем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ввода и контроля данных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на планшетных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компьютерах и ведения списка домохозяйств, разработанных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для</a:t>
            </a:r>
            <a:b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сбора первичных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статистических данных выборочного статистического наблюдения по вопросам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использования населением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информационных технологий и информационно-телекоммуникационных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сетей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ts val="378"/>
              </a:spcAft>
            </a:pP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  формализованного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Экономического описания обработки данных по форме №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1-предприятие «Основные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сведения 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</a:t>
            </a:r>
            <a:b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      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 организации»; </a:t>
            </a:r>
            <a:endParaRPr lang="ru-RU" sz="900" b="1" cap="all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  <a:p>
            <a:pPr marL="171450" indent="-171450" algn="just" defTabSz="533400">
              <a:lnSpc>
                <a:spcPts val="1200"/>
              </a:lnSpc>
              <a:spcBef>
                <a:spcPct val="0"/>
              </a:spcBef>
              <a:spcAft>
                <a:spcPts val="378"/>
              </a:spcAft>
              <a:buFontTx/>
              <a:buChar char="-"/>
            </a:pP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ОБРАБОТКИ ПЕРВИЧНЫХ СТАТИСТИЧЕСКИХ ДАННЫХ В </a:t>
            </a:r>
            <a:r>
              <a:rPr lang="ru-RU" sz="900" b="1" cap="all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цсод</a:t>
            </a:r>
            <a:r>
              <a:rPr lang="ru-RU" sz="900" b="1" cap="all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В СООТВЕТСТВИИ С ЭКОНОМИЧЕСКИМ ОПИСАНИЕМ ПО ФОРМЕ № 1-     ВОДОПРОВОД «СВЕДЕНИЯ О РАБОТЕ ВОДОПРОВОДА»</a:t>
            </a:r>
            <a:r>
              <a:rPr lang="ru-RU" sz="9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 defTabSz="533400">
              <a:spcBef>
                <a:spcPct val="0"/>
              </a:spcBef>
            </a:pPr>
            <a:endParaRPr lang="ru-RU" sz="900" b="1" cap="all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039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4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21"/>
          <a:stretch/>
        </p:blipFill>
        <p:spPr>
          <a:xfrm>
            <a:off x="8521931" y="6089213"/>
            <a:ext cx="413169" cy="45311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329636" y="661673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283462" y="260648"/>
            <a:ext cx="1774816" cy="1419029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939640" y="866701"/>
            <a:ext cx="1222313" cy="153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ПРОВЕДЕНЫ:</a:t>
            </a:r>
            <a:endParaRPr lang="en-US" sz="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71503" y="739997"/>
            <a:ext cx="819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22300">
              <a:spcBef>
                <a:spcPct val="0"/>
              </a:spcBef>
            </a:pP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ФОРМИРОВАНИЕ СОГЛАСОВАННОГО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МАССИВА СТАТИСТИЧЕСКОЙ ИНФОРМАЦИИ ОПЕРАЦИОННЫХ БАЗ ДАННЫХ, 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А  ТАКЖЕ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ДАННЫХ ДЛЯ РАЗРАБОТКИ ПОКАЗАТЕЛЕЙ СНС, ПРОИЗВЕДЕНЫ РАСЧЁТЫ ПО СХЕМАМ 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«ВРП» И </a:t>
            </a:r>
            <a:r>
              <a:rPr lang="ru-RU" sz="3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00" b="1" dirty="0" smtClean="0">
                <a:latin typeface="Times New Roman" pitchFamily="18" charset="0"/>
                <a:cs typeface="Times New Roman" pitchFamily="18" charset="0"/>
              </a:rPr>
              <a:t>МЕ».       ПРОДОЛЖЕНА РАБОТА НА 2 УРОВНЕ В ЧАСТИ РАСЧЁТОВ ПО СХЕМЕ «КИЕС»;</a:t>
            </a:r>
            <a:endParaRPr lang="ru-RU" sz="300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220282" y="2622863"/>
            <a:ext cx="8446718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       РЕСПОНДЕНТАМ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, ИСКЛЮЧЁННЫМ В АВГУСТЕ </a:t>
            </a:r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2019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ГОДА ИЗ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ЕРСМП,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НАПРАВЛЕНЫ ЗАКАЗНЫЕ ПИСЬМА 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ОБ ИЗМЕНЕНИИ КАТЕГОРИИ И ПЕРЕЧНЯ ФОРМ, НЕОБХОДИМЫХ ДЛЯ ПРЕДОСТАВЛЕНИЯ В ОРГАНЫ ГОСУДАРСТВЕННОЙ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СТАТИСТИКИ</a:t>
            </a:r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281797" y="1040141"/>
            <a:ext cx="7325040" cy="6551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	в </a:t>
            </a:r>
            <a:r>
              <a:rPr lang="ru-RU" sz="900" b="1" cap="all" dirty="0">
                <a:latin typeface="Times New Roman" pitchFamily="18" charset="0"/>
                <a:cs typeface="Times New Roman" pitchFamily="18" charset="0"/>
              </a:rPr>
              <a:t>части актуализации текущего состояния и формирования фиксированного состояния АС ГС ОФСН </a:t>
            </a:r>
            <a:r>
              <a:rPr lang="ru-RU" sz="900" b="1" cap="all" dirty="0" smtClean="0">
                <a:latin typeface="Times New Roman" pitchFamily="18" charset="0"/>
                <a:cs typeface="Times New Roman" pitchFamily="18" charset="0"/>
              </a:rPr>
              <a:t>ОСУЩЕСТВЛЕНА ЗАГРУЗКА ДАННЫХ ИЗ СТАТИСТИЧЕСКИХ ФОРМ, АКТУАЛИЗАЦИЯ СЛУЖЕБНЫХ ПРИЗНАКОВ, признаков ПРИНАДЛЕЖНОСТИ К ГОССЕКТОРУ, СУБЪЕКТОВ ЕСТЕСТВЕННЫХ МОНОПОЛИЙ, УПРОЩЁННОЙ СИСТЕМЫ НАЛОГООБЛАЖЕНИЯ, НАЛИЧИЯ ЛИЦЕНЗИЙ, УТОЧНЕНИЕ КОДОВ КИЕС, РАСЧЁТ ОСНОВНОГО ВИДА ДЕЯТЕЛЬНОСТИ ПО ОКВЭД2, А ТАКЖЕ АКТУАЛИЗАЦИЯ ЭКОНОМИЧЕСКИХ ПОКАЗАТЕЛЕЙ</a:t>
            </a:r>
            <a:r>
              <a:rPr lang="en-US" sz="900" b="1" cap="all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00" b="1" cap="all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771799" y="5365826"/>
            <a:ext cx="5483275" cy="108751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409185" tIns="35560" rIns="35560" bIns="35560" numCol="1" spcCol="1270" anchor="ctr" anchorCtr="0">
            <a:noAutofit/>
          </a:bodyPr>
          <a:lstStyle/>
          <a:p>
            <a:pPr lvl="0" algn="ctr" defTabSz="622300">
              <a:spcBef>
                <a:spcPct val="0"/>
              </a:spcBef>
            </a:pPr>
            <a:r>
              <a:rPr lang="ru-RU" sz="9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ПРОВЕДЕНЫ РАБОТЫ ПО ОБНОВЛЕНИЮ ПОГРАММНОГО ОБЕСПЕЧЕНИЯ ГД ПТК, АПК РЦ, ТЕХНОЛОГИЧЕСКОГО ИНСТРУМЕНТАРИЯ ФОРМИРОВАНИЯ ЭЛЕКТРОННЫХ ДОКУМЕНТОВ К ПЕРЕДАЧЕ НА АРХИВНОЕ ХРАНЕНИЕ В ЭЛЕКТРОННОМ ВИДЕ ДЛЯ ОРГАНИЗАЦИЙ РЕГИОНАЛЬНОГО УРОВНЯ РОССАТА.</a:t>
            </a:r>
            <a:endParaRPr lang="ru-RU" sz="9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59734" y="1912552"/>
            <a:ext cx="7579906" cy="65512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	ВНОВЬ СОЗДАННЫМ ОРГАНИЗАЦИЯМ (КРОМЕ СУБЪЕКТОВ МАЛОГО ПРЕДПРИНИМАТЕЛЬСТВА) ЕЖЕМЕСЯЧНО НАПРАВЛЯЛИСЬ ПИСЬМА О ПРОВЕДЕНИИ В ОТНОШЕНИИ НИХ ФЕДЕРАЛЬНОГО СТАТИСТИЧЕСКОГО НАБЛЮДЕНИЯ С ЗАПРОСОМ НЕКОММЕРЧЕСКИМИ ОРГАНИЗАЦИЯМИ ОБ ОСУЩЕСТВЛЕНИИ ИМИ КОММЕРЧЕСКОЙ ДЕЯТЕЛЬНОСТИ ДЛЯ УСТАНОВЛЕНИЯ ПРИЗНАКА 37</a:t>
            </a:r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0277" y="3616279"/>
            <a:ext cx="8446718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       В УПРАВЛЕНИЯ РОССТАТА ПОДГОТОВЛЕНЫ И НАПРАВЛЕНЫ ПРЕДЛОЖЕНИЯ УСТАНОВКИ ОПРЕДЕЛЁННЫХ СОГЛАСОВАННЫХ ПРИЗНАКОВ (КРИТЕРИЕВ ОТБОРА), ПОЗВОЛЯЮЩИХ МАКСИМАЛЬНО ПОЛНО ЛИКВИДИРОВАТЬ ИЗБЫТОЧНОСТЬ КАТАЛОГОВ (ПО ФОРМАМ №№</a:t>
            </a:r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П-1, 1-ПРЕДПРИЯТИЕ, ПМ(ПРОМ), МП (МИКРО)-НАТУРА, 1-ДАП, ДАП (ПМ), 11, П-6)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70273" y="4103644"/>
            <a:ext cx="8446718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       ПРОВЕДЕНА РАБОТА ПО ВЫЯВЛЕНИЮ ОБЪЕКТОВ АС ГС ОФСН, СОЗДАННЫХ В 2019 ГОДУ, КОТОРЫЕ НЕ ПРЕДОСТАВИЛИ В ОТЧЁТНОМ ПЕРИОДЕ ФОРМЫ ФЕДЕРАЛЬНОГО СТАТИСТИЧЕСКОГО  НАБЛЮДЕНИЯ №№ П-1, П-4, П-5 (М)</a:t>
            </a:r>
            <a:r>
              <a:rPr lang="en-US" sz="900" b="1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9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281797" y="4720944"/>
            <a:ext cx="8446718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       В РЕЗУЛЬТАТЕ АНАЛИЗА ПУБЛИКАЦИЙ В СМИ, НАТУРНОГО ОБХОДА ТОРГОВО-РАЗВЛЕКАТЕЛЬНЫХ ЦЕНТРОВ И ДРУГИХ МЕРОПРИЯТИЙ СПЕЦИАЛИСТАМИ МУРМАНСКСТАТА ВЫЯВЛЕНЫ НЕУЧТЁННЫЕ В АС ГС ОФСН И ОСУЩЕСТВЛЯЮЩИЕ ДЕЯТЕЛЬНОСТЬ НА ТЕРРИТОРИИ МУРМАНСКОЙ ОБЛАСТИ ОБОСОБЛЕННЫЕ ПОДРАЗДЕЛЕНИЯ ЮРИДИЧЕСКИХ ЛИЦ, РАСПОЛОЖЕННЫХ ЗА ЕЁ ПРЕДЕЛАМИ. В 2019 ГОДУ В АС ГС ОФСН ВКЛЮЧЕНО 223 ТАКИХ ОБЪЕКТА.</a:t>
            </a:r>
            <a:endParaRPr lang="ru-RU" sz="9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5652" y="5384901"/>
            <a:ext cx="2016226" cy="14755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56" y="3054832"/>
            <a:ext cx="157838" cy="157838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25" y="977104"/>
            <a:ext cx="157838" cy="157838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45" y="1909998"/>
            <a:ext cx="157838" cy="157838"/>
          </a:xfrm>
          <a:prstGeom prst="rect">
            <a:avLst/>
          </a:prstGeom>
        </p:spPr>
      </p:pic>
      <p:pic>
        <p:nvPicPr>
          <p:cNvPr id="43" name="Рисунок 42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61" y="2610619"/>
            <a:ext cx="157838" cy="157838"/>
          </a:xfrm>
          <a:prstGeom prst="rect">
            <a:avLst/>
          </a:prstGeom>
        </p:spPr>
      </p:pic>
      <p:pic>
        <p:nvPicPr>
          <p:cNvPr id="44" name="Рисунок 4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48" y="3643276"/>
            <a:ext cx="157838" cy="157838"/>
          </a:xfrm>
          <a:prstGeom prst="rect">
            <a:avLst/>
          </a:prstGeom>
        </p:spPr>
      </p:pic>
      <p:pic>
        <p:nvPicPr>
          <p:cNvPr id="45" name="Рисунок 44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885" y="4183931"/>
            <a:ext cx="157838" cy="157838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706" y="4660120"/>
            <a:ext cx="157838" cy="157838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305227" y="483583"/>
            <a:ext cx="6907738" cy="404893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ПРОВЕДЕНА РАБОТА ПО АКТУАЛИЗАЦИИ ИНФОРМАЦИОННОГО ФОНДА АС ГС ОФСН </a:t>
            </a:r>
          </a:p>
          <a:p>
            <a:pPr algn="ctr" defTabSz="533400">
              <a:lnSpc>
                <a:spcPts val="12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И ПОВЫШЕНИЯ КАЧЕСТВА СТАТИСТИЧЕСКОГО РЕГИСТРА РОССТАТА: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05277" y="3054832"/>
            <a:ext cx="8506730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just"/>
            <a:endParaRPr lang="ru-RU" sz="9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9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900" b="1" dirty="0" smtClean="0">
                <a:latin typeface="Times New Roman" pitchFamily="18" charset="0"/>
                <a:cs typeface="Times New Roman" pitchFamily="18" charset="0"/>
              </a:rPr>
              <a:t>                СОГЛАСНО ПОРЯДКУ ИНФОРМИРОВАНИЯ РЕГИСТРИРУЮЩИХ ОРГАНОВ О НЕДОСТОВЕРНОСТИ СВЕДЕНИЙ, ВКЛЮЧЁННЫХ В ЕГРЮЛ, РАЗРАБОТАННОМУ В МУРМАНСКСТАТЕ, В УФНС РОССИИ ПО МУРМАНСКОЙ ОБЛАСТИ В 2019 ГОДУ ПОДГОТОВЛЕНЫ И НАПРАВЛЕНЫ ПИСЬМА ПО ЮРИДИЧЕСКИМ ЛИЦАМ</a:t>
            </a:r>
            <a:r>
              <a:rPr lang="ru-RU" sz="9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1617986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819" y="6110528"/>
            <a:ext cx="472486" cy="398228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217429" y="6551370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14280" y="222512"/>
            <a:ext cx="4032448" cy="54219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РАЗРАБОТАНА И ВВЕДЕНА В ЭКСПЛУАТАЦИЮ</a:t>
            </a:r>
            <a:r>
              <a:rPr lang="en-US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МОДЕРНИЗИРОВАННАЯ ВЕРСИЯ ЦЕНТРА ДИСТАНЦИОННОГО ОБУЧЕНИЯ МУРМАНСКСТАТА.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48540" y="294367"/>
            <a:ext cx="4015680" cy="40011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ДОРАБОТАН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ИНФОРМАЦИОННЫЙ РЕСУРС</a:t>
            </a:r>
          </a:p>
          <a:p>
            <a:pPr algn="ctr"/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«В ПОМОЩЬ РЕСПОНДЕНТУ».</a:t>
            </a: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86" y="929623"/>
            <a:ext cx="2694992" cy="173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98" y="3836792"/>
            <a:ext cx="2685010" cy="1896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Прямоугольник 16"/>
          <p:cNvSpPr/>
          <p:nvPr/>
        </p:nvSpPr>
        <p:spPr>
          <a:xfrm>
            <a:off x="69065" y="3207486"/>
            <a:ext cx="4320480" cy="55399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0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ДОРАБОТАНО ПРОГРАММНОЕ ОБЕСПЕЧЕНИЕ «ИНФОРМАЦИОННО-КОММУНИКАЦИОННОЕ ОБОРУДОВАНИЕ И ПРОГРАММНОЕ ОБЕСПЕЧЕНИЕ МУРМАНСКСТАТА».</a:t>
            </a:r>
            <a:endParaRPr lang="ru-RU" sz="1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053601" y="3251115"/>
            <a:ext cx="3600400" cy="45867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 </a:t>
            </a:r>
            <a:r>
              <a:rPr lang="ru-RU" sz="10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Доработано </a:t>
            </a:r>
            <a:r>
              <a:rPr lang="ru-RU" sz="10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программное обеспечение</a:t>
            </a:r>
          </a:p>
          <a:p>
            <a:pPr algn="ctr" defTabSz="533400">
              <a:lnSpc>
                <a:spcPts val="1200"/>
              </a:lnSpc>
              <a:spcBef>
                <a:spcPct val="0"/>
              </a:spcBef>
            </a:pPr>
            <a:r>
              <a:rPr lang="ru-RU" sz="10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1000" b="1" cap="all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Имущество </a:t>
            </a:r>
            <a:r>
              <a:rPr lang="ru-RU" sz="1000" b="1" cap="all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000" b="1" cap="all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».</a:t>
            </a:r>
            <a:endParaRPr lang="ru-RU" sz="1000" b="1" cap="all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:\610ROOM\610_svod\kollegia\ITOGI\2019\2kv\IMU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9686" y="3836792"/>
            <a:ext cx="2694992" cy="182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/>
          <p:cNvPicPr/>
          <p:nvPr/>
        </p:nvPicPr>
        <p:blipFill>
          <a:blip r:embed="rId8"/>
          <a:stretch>
            <a:fillRect/>
          </a:stretch>
        </p:blipFill>
        <p:spPr>
          <a:xfrm>
            <a:off x="683568" y="980728"/>
            <a:ext cx="2664296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7694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559" y="6103050"/>
            <a:ext cx="454033" cy="382674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571966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95536" y="4937617"/>
            <a:ext cx="8263408" cy="83099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Проводились работы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корректировке данных на </a:t>
            </a:r>
            <a:r>
              <a:rPr lang="ru-RU" sz="16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Интранет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-сайте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Росстата, </a:t>
            </a:r>
            <a:r>
              <a:rPr lang="ru-RU" sz="1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а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также по наполнению Интернет-сайта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Мурманскстата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 сентября 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осуществлён переход на его обновлённую версию.</a:t>
            </a:r>
            <a:endParaRPr lang="en-US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512" y="47706"/>
            <a:ext cx="2041339" cy="1480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708320" y="4370015"/>
            <a:ext cx="7128791" cy="36004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Велись работы 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ИСПДн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Росстата 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Мурманскстате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843936" y="714005"/>
            <a:ext cx="7269760" cy="481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Подготовлен и утверждён обновлённый Перечень персональных данных, обрабатываемых в </a:t>
            </a:r>
            <a:r>
              <a:rPr lang="ru-RU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Мурманскстате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79512" y="2036995"/>
            <a:ext cx="8479432" cy="648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Организованы и п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роведены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работы по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регистрации и получению в УЦ УФК по Мурманской области новых квалифицированных сертификатов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ключей проверки электронных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подписей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00843" y="3535165"/>
            <a:ext cx="7304381" cy="648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Откорректированы настройки АРМ </a:t>
            </a:r>
            <a:r>
              <a:rPr lang="en-US" sz="16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DioPost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в связи с изменением способа подключения на стороне УФНС России по Мурманской области.</a:t>
            </a:r>
            <a:endParaRPr lang="ru-RU" sz="16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96336" y="3168367"/>
            <a:ext cx="1279118" cy="1381668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168456" y="1412776"/>
            <a:ext cx="7796039" cy="48155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Осуществлены процедуры обновления квалифицированных сертификатов ключей проверки электронной  подписи в УЦ ГМЦ Росстата</a:t>
            </a:r>
            <a:r>
              <a:rPr lang="ru-RU" sz="16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.</a:t>
            </a:r>
            <a:endParaRPr lang="ru-RU" sz="16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79512" y="2756870"/>
            <a:ext cx="8479432" cy="648072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30480" tIns="30480" rIns="30480" bIns="30480" numCol="1" spcCol="1270" anchor="ctr" anchorCtr="0">
            <a:noAutofit/>
          </a:bodyPr>
          <a:lstStyle/>
          <a:p>
            <a:pPr algn="ctr" defTabSz="533400">
              <a:spcBef>
                <a:spcPct val="0"/>
              </a:spcBef>
            </a:pPr>
            <a:r>
              <a:rPr lang="ru-RU" sz="16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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Выполнены работы по обновлению средств криптографической защиты (СКЗИ) доступа к Электронному бюджету, ключей СКЗИ </a:t>
            </a:r>
            <a:r>
              <a:rPr lang="en-US" sz="1600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Vipnet</a:t>
            </a:r>
            <a:r>
              <a:rPr lang="ru-RU" sz="1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 для рабочего места ЕИСУКС.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694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alphaModFix amt="30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Box 42"/>
          <p:cNvSpPr txBox="1"/>
          <p:nvPr/>
        </p:nvSpPr>
        <p:spPr>
          <a:xfrm>
            <a:off x="1245768" y="1530951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Крупные, средние,</a:t>
            </a: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некоммерческие организации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307244" y="1530951"/>
            <a:ext cx="30243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Организации всех типов</a:t>
            </a:r>
            <a:endParaRPr lang="ru-RU" sz="1400" dirty="0">
              <a:solidFill>
                <a:schemeClr val="bg1"/>
              </a:solidFill>
            </a:endParaRPr>
          </a:p>
        </p:txBody>
      </p:sp>
      <p:pic>
        <p:nvPicPr>
          <p:cNvPr id="50" name="Рисунок 4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443" y="6021288"/>
            <a:ext cx="480053" cy="360040"/>
          </a:xfrm>
          <a:prstGeom prst="rect">
            <a:avLst/>
          </a:prstGeom>
        </p:spPr>
      </p:pic>
      <p:sp>
        <p:nvSpPr>
          <p:cNvPr id="51" name="TextBox 50"/>
          <p:cNvSpPr txBox="1"/>
          <p:nvPr/>
        </p:nvSpPr>
        <p:spPr>
          <a:xfrm>
            <a:off x="7113620" y="652534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1043608" y="188640"/>
            <a:ext cx="7488832" cy="769441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ДОЛЯ ОТЧЁТНОСТИ, ПРЕДОСТАВЛЯЕМОЙ В ЭЛЕКТРОННОМ ВИДЕ </a:t>
            </a:r>
            <a:b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6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С ИСПОЛЬЗОВАНИЕМ ЭЛЕКТРОННОЙ ПОДПИСИ</a:t>
            </a:r>
            <a:endParaRPr lang="en-US" sz="16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ПРОЦЕНТОВ</a:t>
            </a:r>
            <a:endParaRPr lang="ru-RU" sz="1200" b="1" dirty="0">
              <a:solidFill>
                <a:srgbClr val="800000"/>
              </a:solidFill>
            </a:endParaRPr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75139070"/>
              </p:ext>
            </p:extLst>
          </p:nvPr>
        </p:nvGraphicFramePr>
        <p:xfrm>
          <a:off x="179512" y="2132856"/>
          <a:ext cx="457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" name="Диаграмма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6022190"/>
              </p:ext>
            </p:extLst>
          </p:nvPr>
        </p:nvGraphicFramePr>
        <p:xfrm>
          <a:off x="4408373" y="2132856"/>
          <a:ext cx="4572000" cy="32403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584284" y="1011835"/>
            <a:ext cx="4937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i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ПЛАНОВЫЙ ПОКАЗАТЕЛЬ НА 2019 ГОД – 79,0%.</a:t>
            </a:r>
            <a:endParaRPr lang="ru-RU" sz="1400" b="1" i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74952"/>
            <a:ext cx="1672009" cy="1081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198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60"/>
                            </p:stCondLst>
                            <p:childTnLst>
                              <p:par>
                                <p:cTn id="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6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71600" y="290790"/>
            <a:ext cx="669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ОТДЕЛОМ ИНФОРМАЦИИ ОТ НАЛОГОВЫХ ОРГАНОВ </a:t>
            </a:r>
            <a:endParaRPr lang="en-US" sz="1400" b="1" dirty="0" smtClean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ПОЛУЧЕНО И ОБРАБОТАНО</a:t>
            </a:r>
            <a:r>
              <a:rPr lang="ru-RU" sz="1400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32 918 ВЫПИСОК</a:t>
            </a:r>
            <a:r>
              <a:rPr lang="en-US" sz="14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400" b="1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5575" y="4811960"/>
            <a:ext cx="65282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ВЫДАНО  ПРИ ОБРАЩЕНИИ В МУРМАНСКСТАТ </a:t>
            </a:r>
          </a:p>
          <a:p>
            <a:pPr algn="ctr"/>
            <a:r>
              <a:rPr lang="ru-RU" sz="1200" b="1" dirty="0" smtClean="0">
                <a:solidFill>
                  <a:srgbClr val="800000"/>
                </a:solidFill>
                <a:latin typeface="Times New Roman" pitchFamily="18" charset="0"/>
                <a:cs typeface="Times New Roman" pitchFamily="18" charset="0"/>
                <a:sym typeface="Wingdings"/>
              </a:rPr>
              <a:t>34 УВЕДОМЛЕНИЯ ОБ УСТАНОВЛЕННЫХ КОДАХ ОК ТЭИ</a:t>
            </a:r>
            <a:endParaRPr lang="ru-RU" sz="1200" dirty="0">
              <a:solidFill>
                <a:srgbClr val="8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440" y="6021287"/>
            <a:ext cx="481076" cy="434269"/>
          </a:xfrm>
          <a:prstGeom prst="rect">
            <a:avLst/>
          </a:prstGeom>
          <a:solidFill>
            <a:schemeClr val="bg2"/>
          </a:solidFill>
        </p:spPr>
      </p:pic>
      <p:sp>
        <p:nvSpPr>
          <p:cNvPr id="9" name="TextBox 8"/>
          <p:cNvSpPr txBox="1"/>
          <p:nvPr/>
        </p:nvSpPr>
        <p:spPr>
          <a:xfrm>
            <a:off x="6742906" y="6539814"/>
            <a:ext cx="185087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900" b="1" i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МУРМАНСКСТАТ, 2020</a:t>
            </a:r>
            <a:endParaRPr lang="ru-RU" sz="9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2871" y="552400"/>
            <a:ext cx="2016224" cy="2016224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3597364730"/>
              </p:ext>
            </p:extLst>
          </p:nvPr>
        </p:nvGraphicFramePr>
        <p:xfrm>
          <a:off x="1703170" y="1258517"/>
          <a:ext cx="5233604" cy="3308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60684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_rels/them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theme/_rels/them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4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_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5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Паркет">
  <a:themeElements>
    <a:clrScheme name="Паркет">
      <a:dk1>
        <a:sysClr val="windowText" lastClr="000000"/>
      </a:dk1>
      <a:lt1>
        <a:sysClr val="window" lastClr="FFFFFF"/>
      </a:lt1>
      <a:dk2>
        <a:srgbClr val="1D3641"/>
      </a:dk2>
      <a:lt2>
        <a:srgbClr val="DFE6D0"/>
      </a:lt2>
      <a:accent1>
        <a:srgbClr val="759AA5"/>
      </a:accent1>
      <a:accent2>
        <a:srgbClr val="CFC60D"/>
      </a:accent2>
      <a:accent3>
        <a:srgbClr val="99987F"/>
      </a:accent3>
      <a:accent4>
        <a:srgbClr val="90AC97"/>
      </a:accent4>
      <a:accent5>
        <a:srgbClr val="FFAD1C"/>
      </a:accent5>
      <a:accent6>
        <a:srgbClr val="B9AB6F"/>
      </a:accent6>
      <a:hlink>
        <a:srgbClr val="66AACD"/>
      </a:hlink>
      <a:folHlink>
        <a:srgbClr val="809DB3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創英角ｺﾞｼｯｸUB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Паркет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hade val="95000"/>
                <a:satMod val="200000"/>
              </a:schemeClr>
            </a:gs>
            <a:gs pos="53000">
              <a:schemeClr val="phClr">
                <a:shade val="60000"/>
                <a:satMod val="220000"/>
              </a:schemeClr>
            </a:gs>
            <a:gs pos="100000">
              <a:schemeClr val="phClr">
                <a:shade val="45000"/>
                <a:satMod val="22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3000"/>
                <a:shade val="97000"/>
                <a:satMod val="230000"/>
              </a:schemeClr>
            </a:gs>
            <a:gs pos="100000">
              <a:schemeClr val="phClr">
                <a:shade val="35000"/>
                <a:satMod val="250000"/>
              </a:schemeClr>
            </a:gs>
          </a:gsLst>
          <a:path path="circle">
            <a:fillToRect l="15000" t="50000" r="85000" b="6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Thatch</Template>
  <TotalTime>19446</TotalTime>
  <Words>3515</Words>
  <Application>Microsoft Office PowerPoint</Application>
  <PresentationFormat>Экран (4:3)</PresentationFormat>
  <Paragraphs>318</Paragraphs>
  <Slides>24</Slides>
  <Notes>16</Notes>
  <HiddenSlides>0</HiddenSlides>
  <MMClips>0</MMClips>
  <ScaleCrop>false</ScaleCrop>
  <HeadingPairs>
    <vt:vector size="4" baseType="variant">
      <vt:variant>
        <vt:lpstr>Тема</vt:lpstr>
      </vt:variant>
      <vt:variant>
        <vt:i4>13</vt:i4>
      </vt:variant>
      <vt:variant>
        <vt:lpstr>Заголовки слайдов</vt:lpstr>
      </vt:variant>
      <vt:variant>
        <vt:i4>24</vt:i4>
      </vt:variant>
    </vt:vector>
  </HeadingPairs>
  <TitlesOfParts>
    <vt:vector size="37" baseType="lpstr">
      <vt:lpstr>Паркет</vt:lpstr>
      <vt:lpstr>1_Паркет</vt:lpstr>
      <vt:lpstr>Солнцестояние</vt:lpstr>
      <vt:lpstr>Открытая</vt:lpstr>
      <vt:lpstr>3_Кнопка</vt:lpstr>
      <vt:lpstr>5_Кнопка</vt:lpstr>
      <vt:lpstr>2_Паркет</vt:lpstr>
      <vt:lpstr>3_Паркет</vt:lpstr>
      <vt:lpstr>1_Открытая</vt:lpstr>
      <vt:lpstr>4_Паркет</vt:lpstr>
      <vt:lpstr>1_Солнцестояние</vt:lpstr>
      <vt:lpstr>Тема Office</vt:lpstr>
      <vt:lpstr>5_Паркет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 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klepilina_el</dc:creator>
  <cp:lastModifiedBy>Лазур Светлана Олеговна</cp:lastModifiedBy>
  <cp:revision>1749</cp:revision>
  <cp:lastPrinted>2020-01-27T12:02:49Z</cp:lastPrinted>
  <dcterms:created xsi:type="dcterms:W3CDTF">2015-04-23T10:26:40Z</dcterms:created>
  <dcterms:modified xsi:type="dcterms:W3CDTF">2020-01-31T09:48:14Z</dcterms:modified>
</cp:coreProperties>
</file>