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69" r:id="rId2"/>
  </p:sldMasterIdLst>
  <p:notesMasterIdLst>
    <p:notesMasterId r:id="rId25"/>
  </p:notesMasterIdLst>
  <p:handoutMasterIdLst>
    <p:handoutMasterId r:id="rId26"/>
  </p:handoutMasterIdLst>
  <p:sldIdLst>
    <p:sldId id="355" r:id="rId3"/>
    <p:sldId id="408" r:id="rId4"/>
    <p:sldId id="385" r:id="rId5"/>
    <p:sldId id="409" r:id="rId6"/>
    <p:sldId id="387" r:id="rId7"/>
    <p:sldId id="413" r:id="rId8"/>
    <p:sldId id="411" r:id="rId9"/>
    <p:sldId id="410" r:id="rId10"/>
    <p:sldId id="388" r:id="rId11"/>
    <p:sldId id="391" r:id="rId12"/>
    <p:sldId id="392" r:id="rId13"/>
    <p:sldId id="393" r:id="rId14"/>
    <p:sldId id="394" r:id="rId15"/>
    <p:sldId id="412" r:id="rId16"/>
    <p:sldId id="398" r:id="rId17"/>
    <p:sldId id="402" r:id="rId18"/>
    <p:sldId id="403" r:id="rId19"/>
    <p:sldId id="399" r:id="rId20"/>
    <p:sldId id="404" r:id="rId21"/>
    <p:sldId id="406" r:id="rId22"/>
    <p:sldId id="407" r:id="rId23"/>
    <p:sldId id="401" r:id="rId24"/>
  </p:sldIdLst>
  <p:sldSz cx="12195175" cy="6865938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10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21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31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242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05329" algn="l" defTabSz="9621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86395" algn="l" defTabSz="9621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67461" algn="l" defTabSz="9621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48527" algn="l" defTabSz="9621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A8E7D4-8910-471C-9ED6-07BDFF99BF00}">
          <p14:sldIdLst>
            <p14:sldId id="355"/>
            <p14:sldId id="408"/>
            <p14:sldId id="385"/>
            <p14:sldId id="409"/>
            <p14:sldId id="387"/>
            <p14:sldId id="413"/>
            <p14:sldId id="411"/>
            <p14:sldId id="410"/>
            <p14:sldId id="388"/>
            <p14:sldId id="391"/>
            <p14:sldId id="392"/>
            <p14:sldId id="393"/>
            <p14:sldId id="394"/>
            <p14:sldId id="412"/>
            <p14:sldId id="398"/>
            <p14:sldId id="402"/>
            <p14:sldId id="403"/>
            <p14:sldId id="399"/>
            <p14:sldId id="404"/>
            <p14:sldId id="406"/>
            <p14:sldId id="407"/>
            <p14:sldId id="40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pilina_el" initials="k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595959"/>
    <a:srgbClr val="E2AC00"/>
    <a:srgbClr val="C05350"/>
    <a:srgbClr val="0DC1D9"/>
    <a:srgbClr val="33CCCC"/>
    <a:srgbClr val="FFCC29"/>
    <a:srgbClr val="E8D0D0"/>
    <a:srgbClr val="FF99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1" autoAdjust="0"/>
    <p:restoredTop sz="96491" autoAdjust="0"/>
  </p:normalViewPr>
  <p:slideViewPr>
    <p:cSldViewPr>
      <p:cViewPr>
        <p:scale>
          <a:sx n="100" d="100"/>
          <a:sy n="100" d="100"/>
        </p:scale>
        <p:origin x="-1020" y="-306"/>
      </p:cViewPr>
      <p:guideLst>
        <p:guide orient="horz" pos="3933"/>
        <p:guide orient="horz" pos="846"/>
        <p:guide orient="horz" pos="3935"/>
        <p:guide orient="horz" pos="3889"/>
        <p:guide orient="horz" pos="73"/>
        <p:guide orient="horz" pos="3616"/>
        <p:guide orient="horz" pos="936"/>
        <p:guide pos="2333"/>
        <p:guide pos="5014"/>
        <p:guide pos="45"/>
        <p:guide pos="7637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1392" y="-90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51.20.41\svod\610ROOM\610_svod\kollegia\ITOGI\2021\&#1075;&#1086;&#1076;\polu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Лист1!$L$5:$L$9</c:f>
              <c:strCache>
                <c:ptCount val="5"/>
                <c:pt idx="0">
                  <c:v>I квартал </c:v>
                </c:pt>
                <c:pt idx="1">
                  <c:v>II квартал</c:v>
                </c:pt>
                <c:pt idx="2">
                  <c:v>III квартал </c:v>
                </c:pt>
                <c:pt idx="3">
                  <c:v>IV квартал</c:v>
                </c:pt>
                <c:pt idx="4">
                  <c:v>год</c:v>
                </c:pt>
              </c:strCache>
            </c:strRef>
          </c:cat>
          <c:val>
            <c:numRef>
              <c:f>Лист1!$L$5:$L$9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Cyr" pitchFamily="34" charset="0"/>
                        <a:cs typeface="Arial Cyr" pitchFamily="34" charset="0"/>
                      </a:rPr>
                      <a:t>94</a:t>
                    </a:r>
                    <a:r>
                      <a:rPr lang="ru-RU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Cyr" pitchFamily="34" charset="0"/>
                        <a:cs typeface="Arial Cyr" pitchFamily="34" charset="0"/>
                      </a:rPr>
                      <a:t>,00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rgbClr val="C00000"/>
                        </a:solidFill>
                        <a:latin typeface="Arial Cyr" pitchFamily="34" charset="0"/>
                        <a:cs typeface="Arial Cyr" pitchFamily="34" charset="0"/>
                      </a:defRPr>
                    </a:pPr>
                    <a:r>
                      <a:rPr lang="en-US" sz="1400" smtClean="0">
                        <a:solidFill>
                          <a:srgbClr val="C00000"/>
                        </a:solidFill>
                        <a:latin typeface="Arial Cyr" pitchFamily="34" charset="0"/>
                        <a:cs typeface="Arial Cyr" pitchFamily="34" charset="0"/>
                      </a:rPr>
                      <a:t>95,1</a:t>
                    </a:r>
                    <a:r>
                      <a:rPr lang="ru-RU" sz="1400" smtClean="0">
                        <a:solidFill>
                          <a:srgbClr val="C00000"/>
                        </a:solidFill>
                        <a:latin typeface="Arial Cyr" pitchFamily="34" charset="0"/>
                        <a:cs typeface="Arial Cyr" pitchFamily="34" charset="0"/>
                      </a:rPr>
                      <a:t>0</a:t>
                    </a:r>
                    <a:endParaRPr lang="en-US" sz="1400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Cyr" pitchFamily="34" charset="0"/>
                    <a:cs typeface="Arial Cyr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Лист1!$L$5:$L$9</c:f>
              <c:strCache>
                <c:ptCount val="5"/>
                <c:pt idx="0">
                  <c:v>I квартал </c:v>
                </c:pt>
                <c:pt idx="1">
                  <c:v>II квартал</c:v>
                </c:pt>
                <c:pt idx="2">
                  <c:v>III квартал </c:v>
                </c:pt>
                <c:pt idx="3">
                  <c:v>IV квартал</c:v>
                </c:pt>
                <c:pt idx="4">
                  <c:v>год</c:v>
                </c:pt>
              </c:strCache>
            </c:strRef>
          </c:cat>
          <c:val>
            <c:numRef>
              <c:f>Лист1!$M$5:$M$9</c:f>
              <c:numCache>
                <c:formatCode>General</c:formatCode>
                <c:ptCount val="5"/>
                <c:pt idx="0">
                  <c:v>90.57</c:v>
                </c:pt>
                <c:pt idx="1">
                  <c:v>94</c:v>
                </c:pt>
                <c:pt idx="2">
                  <c:v>96.06</c:v>
                </c:pt>
                <c:pt idx="3">
                  <c:v>99.03</c:v>
                </c:pt>
                <c:pt idx="4">
                  <c:v>95.1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7"/>
        <c:axId val="91225472"/>
        <c:axId val="99087488"/>
      </c:barChart>
      <c:catAx>
        <c:axId val="91225472"/>
        <c:scaling>
          <c:orientation val="minMax"/>
        </c:scaling>
        <c:delete val="1"/>
        <c:axPos val="b"/>
        <c:numFmt formatCode="@" sourceLinked="0"/>
        <c:majorTickMark val="out"/>
        <c:minorTickMark val="none"/>
        <c:tickLblPos val="nextTo"/>
        <c:crossAx val="99087488"/>
        <c:crosses val="autoZero"/>
        <c:auto val="1"/>
        <c:lblAlgn val="ctr"/>
        <c:lblOffset val="100"/>
        <c:noMultiLvlLbl val="0"/>
      </c:catAx>
      <c:valAx>
        <c:axId val="99087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22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FF277-6BC7-400C-AC9B-FF061CB806E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386CAC-9A9C-4545-A82C-5CEC6D64254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Всем пользователям предоставлено</a:t>
          </a:r>
        </a:p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/>
            </a:rPr>
            <a:t>4678 </a:t>
          </a:r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статистических материалов</a:t>
          </a:r>
          <a:endParaRPr lang="ru-RU" dirty="0">
            <a:solidFill>
              <a:schemeClr val="bg1"/>
            </a:solidFill>
          </a:endParaRPr>
        </a:p>
      </dgm:t>
    </dgm:pt>
    <dgm:pt modelId="{4B8E1300-7745-4E60-BA37-845014EF5ED7}" type="parTrans" cxnId="{BA6A76CD-6A3B-460F-8CDC-56142E0B7EE0}">
      <dgm:prSet/>
      <dgm:spPr/>
      <dgm:t>
        <a:bodyPr/>
        <a:lstStyle/>
        <a:p>
          <a:endParaRPr lang="ru-RU"/>
        </a:p>
      </dgm:t>
    </dgm:pt>
    <dgm:pt modelId="{3992DCFA-F171-4002-A836-F9C328B94767}" type="sibTrans" cxnId="{BA6A76CD-6A3B-460F-8CDC-56142E0B7EE0}">
      <dgm:prSet/>
      <dgm:spPr/>
      <dgm:t>
        <a:bodyPr/>
        <a:lstStyle/>
        <a:p>
          <a:endParaRPr lang="ru-RU"/>
        </a:p>
      </dgm:t>
    </dgm:pt>
    <dgm:pt modelId="{DD58EB47-C852-4F85-B741-B62EC550BAA2}">
      <dgm:prSet phldrT="[Текст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3046 </a:t>
          </a:r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на бесплатной основе</a:t>
          </a:r>
          <a:endParaRPr lang="ru-RU" dirty="0">
            <a:solidFill>
              <a:schemeClr val="bg1"/>
            </a:solidFill>
          </a:endParaRPr>
        </a:p>
      </dgm:t>
    </dgm:pt>
    <dgm:pt modelId="{2D56A5E5-DFEE-4AD4-9FC9-A7BB9C93A8E2}" type="parTrans" cxnId="{E43031AF-A287-40BE-8FD7-8B0B95A38AAC}">
      <dgm:prSet/>
      <dgm:spPr/>
      <dgm:t>
        <a:bodyPr/>
        <a:lstStyle/>
        <a:p>
          <a:endParaRPr lang="ru-RU"/>
        </a:p>
      </dgm:t>
    </dgm:pt>
    <dgm:pt modelId="{DD02FF01-89E0-40ED-845F-87F3BA860013}" type="sibTrans" cxnId="{E43031AF-A287-40BE-8FD7-8B0B95A38AAC}">
      <dgm:prSet/>
      <dgm:spPr/>
      <dgm:t>
        <a:bodyPr/>
        <a:lstStyle/>
        <a:p>
          <a:endParaRPr lang="ru-RU"/>
        </a:p>
      </dgm:t>
    </dgm:pt>
    <dgm:pt modelId="{4F0120E5-6854-4665-A43D-54C52EDBFAD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разовым запросам подготовлено </a:t>
          </a:r>
          <a:b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566 </a:t>
          </a:r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ответов</a:t>
          </a:r>
          <a:endParaRPr lang="ru-RU" dirty="0">
            <a:solidFill>
              <a:schemeClr val="bg1"/>
            </a:solidFill>
          </a:endParaRPr>
        </a:p>
      </dgm:t>
    </dgm:pt>
    <dgm:pt modelId="{51CB4250-6E9E-40FC-BA96-8B673C303DC6}" type="parTrans" cxnId="{B4BFB7E2-1874-4D64-99C4-08B9BDBC3D58}">
      <dgm:prSet/>
      <dgm:spPr/>
      <dgm:t>
        <a:bodyPr/>
        <a:lstStyle/>
        <a:p>
          <a:endParaRPr lang="ru-RU"/>
        </a:p>
      </dgm:t>
    </dgm:pt>
    <dgm:pt modelId="{732D4D87-9AA0-4FA0-8130-B7B55CCFF4F4}" type="sibTrans" cxnId="{B4BFB7E2-1874-4D64-99C4-08B9BDBC3D58}">
      <dgm:prSet/>
      <dgm:spPr/>
      <dgm:t>
        <a:bodyPr/>
        <a:lstStyle/>
        <a:p>
          <a:endParaRPr lang="ru-RU"/>
        </a:p>
      </dgm:t>
    </dgm:pt>
    <dgm:pt modelId="{409BC2C3-DFC5-4F0C-A224-476784F094E5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534 </a:t>
          </a:r>
          <a:r>
            <a: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на бесплатной основе</a:t>
          </a:r>
          <a:endParaRPr lang="ru-RU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A03564E-A003-4486-9ABB-73B4FCA47C68}" type="parTrans" cxnId="{BFFD6B49-6650-47F0-B119-DDBB5C046082}">
      <dgm:prSet/>
      <dgm:spPr/>
      <dgm:t>
        <a:bodyPr/>
        <a:lstStyle/>
        <a:p>
          <a:endParaRPr lang="ru-RU"/>
        </a:p>
      </dgm:t>
    </dgm:pt>
    <dgm:pt modelId="{577B16FD-B6F0-4F89-B475-18AD21A11169}" type="sibTrans" cxnId="{BFFD6B49-6650-47F0-B119-DDBB5C046082}">
      <dgm:prSet/>
      <dgm:spPr/>
      <dgm:t>
        <a:bodyPr/>
        <a:lstStyle/>
        <a:p>
          <a:endParaRPr lang="ru-RU"/>
        </a:p>
      </dgm:t>
    </dgm:pt>
    <dgm:pt modelId="{E9797A39-6D9C-42FB-A079-9C84382982BC}" type="pres">
      <dgm:prSet presAssocID="{F5DFF277-6BC7-400C-AC9B-FF061CB806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1F160D-C87E-4BA5-9E6B-D0C0290FE3F4}" type="pres">
      <dgm:prSet presAssocID="{55386CAC-9A9C-4545-A82C-5CEC6D64254E}" presName="root1" presStyleCnt="0"/>
      <dgm:spPr/>
    </dgm:pt>
    <dgm:pt modelId="{454B03B1-F0CA-4E19-8152-BEDF560EEF4C}" type="pres">
      <dgm:prSet presAssocID="{55386CAC-9A9C-4545-A82C-5CEC6D64254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AD419-6D89-4741-8422-E8F355BEF390}" type="pres">
      <dgm:prSet presAssocID="{55386CAC-9A9C-4545-A82C-5CEC6D64254E}" presName="level2hierChild" presStyleCnt="0"/>
      <dgm:spPr/>
    </dgm:pt>
    <dgm:pt modelId="{045E4657-6C84-48E2-B5EB-66D0CA43F84A}" type="pres">
      <dgm:prSet presAssocID="{2D56A5E5-DFEE-4AD4-9FC9-A7BB9C93A8E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D1A9191-B5B3-4051-9DA1-3B31FB1A0E59}" type="pres">
      <dgm:prSet presAssocID="{2D56A5E5-DFEE-4AD4-9FC9-A7BB9C93A8E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94C0587-0925-4404-9F70-3D5982C209E9}" type="pres">
      <dgm:prSet presAssocID="{DD58EB47-C852-4F85-B741-B62EC550BAA2}" presName="root2" presStyleCnt="0"/>
      <dgm:spPr/>
    </dgm:pt>
    <dgm:pt modelId="{5DE1435D-88A7-4B47-A172-AD1FAAB248E9}" type="pres">
      <dgm:prSet presAssocID="{DD58EB47-C852-4F85-B741-B62EC550BAA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70D8A-B614-4701-9BBA-E0252950081B}" type="pres">
      <dgm:prSet presAssocID="{DD58EB47-C852-4F85-B741-B62EC550BAA2}" presName="level3hierChild" presStyleCnt="0"/>
      <dgm:spPr/>
    </dgm:pt>
    <dgm:pt modelId="{0A0B9365-FEA8-4C0F-BB50-D27C09AAFD4C}" type="pres">
      <dgm:prSet presAssocID="{51CB4250-6E9E-40FC-BA96-8B673C303DC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BC0089B-3AF5-462F-ADE1-26A1AFBB2620}" type="pres">
      <dgm:prSet presAssocID="{51CB4250-6E9E-40FC-BA96-8B673C303DC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D3AAEED-E735-4D23-A572-DDF2661CFF4D}" type="pres">
      <dgm:prSet presAssocID="{4F0120E5-6854-4665-A43D-54C52EDBFAD1}" presName="root2" presStyleCnt="0"/>
      <dgm:spPr/>
    </dgm:pt>
    <dgm:pt modelId="{DB52FF60-A6E2-44E5-97EC-D942E68C02E6}" type="pres">
      <dgm:prSet presAssocID="{4F0120E5-6854-4665-A43D-54C52EDBFAD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5E9E77-D1D8-47FF-997E-D9774ED66915}" type="pres">
      <dgm:prSet presAssocID="{4F0120E5-6854-4665-A43D-54C52EDBFAD1}" presName="level3hierChild" presStyleCnt="0"/>
      <dgm:spPr/>
    </dgm:pt>
    <dgm:pt modelId="{868EB1AB-20BC-4A00-AED9-DB3BBAB542A9}" type="pres">
      <dgm:prSet presAssocID="{1A03564E-A003-4486-9ABB-73B4FCA47C68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9F2449D2-9CB7-4FBC-9B35-C861361F2DCD}" type="pres">
      <dgm:prSet presAssocID="{1A03564E-A003-4486-9ABB-73B4FCA47C68}" presName="connTx" presStyleLbl="parChTrans1D3" presStyleIdx="0" presStyleCnt="1"/>
      <dgm:spPr/>
      <dgm:t>
        <a:bodyPr/>
        <a:lstStyle/>
        <a:p>
          <a:endParaRPr lang="ru-RU"/>
        </a:p>
      </dgm:t>
    </dgm:pt>
    <dgm:pt modelId="{CEF3D424-D343-47DF-8126-6ED0B65F82C8}" type="pres">
      <dgm:prSet presAssocID="{409BC2C3-DFC5-4F0C-A224-476784F094E5}" presName="root2" presStyleCnt="0"/>
      <dgm:spPr/>
    </dgm:pt>
    <dgm:pt modelId="{813DD435-349C-4A68-91EC-40BCA5B796BD}" type="pres">
      <dgm:prSet presAssocID="{409BC2C3-DFC5-4F0C-A224-476784F094E5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60976E-6C37-40BD-B747-CA5A7C4CE930}" type="pres">
      <dgm:prSet presAssocID="{409BC2C3-DFC5-4F0C-A224-476784F094E5}" presName="level3hierChild" presStyleCnt="0"/>
      <dgm:spPr/>
    </dgm:pt>
  </dgm:ptLst>
  <dgm:cxnLst>
    <dgm:cxn modelId="{B4BFB7E2-1874-4D64-99C4-08B9BDBC3D58}" srcId="{55386CAC-9A9C-4545-A82C-5CEC6D64254E}" destId="{4F0120E5-6854-4665-A43D-54C52EDBFAD1}" srcOrd="1" destOrd="0" parTransId="{51CB4250-6E9E-40FC-BA96-8B673C303DC6}" sibTransId="{732D4D87-9AA0-4FA0-8130-B7B55CCFF4F4}"/>
    <dgm:cxn modelId="{0399762B-FFCA-441C-BEF6-5BC9DD3C530B}" type="presOf" srcId="{2D56A5E5-DFEE-4AD4-9FC9-A7BB9C93A8E2}" destId="{045E4657-6C84-48E2-B5EB-66D0CA43F84A}" srcOrd="0" destOrd="0" presId="urn:microsoft.com/office/officeart/2005/8/layout/hierarchy2"/>
    <dgm:cxn modelId="{D355CB83-D165-4484-B667-843D012FF37F}" type="presOf" srcId="{55386CAC-9A9C-4545-A82C-5CEC6D64254E}" destId="{454B03B1-F0CA-4E19-8152-BEDF560EEF4C}" srcOrd="0" destOrd="0" presId="urn:microsoft.com/office/officeart/2005/8/layout/hierarchy2"/>
    <dgm:cxn modelId="{012A263D-4CD8-4A2C-B7F7-2B9BCD847440}" type="presOf" srcId="{51CB4250-6E9E-40FC-BA96-8B673C303DC6}" destId="{2BC0089B-3AF5-462F-ADE1-26A1AFBB2620}" srcOrd="1" destOrd="0" presId="urn:microsoft.com/office/officeart/2005/8/layout/hierarchy2"/>
    <dgm:cxn modelId="{2A45AD50-6FCC-4550-BFDB-1B002193E2B5}" type="presOf" srcId="{DD58EB47-C852-4F85-B741-B62EC550BAA2}" destId="{5DE1435D-88A7-4B47-A172-AD1FAAB248E9}" srcOrd="0" destOrd="0" presId="urn:microsoft.com/office/officeart/2005/8/layout/hierarchy2"/>
    <dgm:cxn modelId="{7813AA28-1B46-4B21-AC1B-0EA0DABF0976}" type="presOf" srcId="{4F0120E5-6854-4665-A43D-54C52EDBFAD1}" destId="{DB52FF60-A6E2-44E5-97EC-D942E68C02E6}" srcOrd="0" destOrd="0" presId="urn:microsoft.com/office/officeart/2005/8/layout/hierarchy2"/>
    <dgm:cxn modelId="{BA6A76CD-6A3B-460F-8CDC-56142E0B7EE0}" srcId="{F5DFF277-6BC7-400C-AC9B-FF061CB806E3}" destId="{55386CAC-9A9C-4545-A82C-5CEC6D64254E}" srcOrd="0" destOrd="0" parTransId="{4B8E1300-7745-4E60-BA37-845014EF5ED7}" sibTransId="{3992DCFA-F171-4002-A836-F9C328B94767}"/>
    <dgm:cxn modelId="{D6EAC5CF-73C6-4BF5-9BC1-A9D3DBF57B35}" type="presOf" srcId="{F5DFF277-6BC7-400C-AC9B-FF061CB806E3}" destId="{E9797A39-6D9C-42FB-A079-9C84382982BC}" srcOrd="0" destOrd="0" presId="urn:microsoft.com/office/officeart/2005/8/layout/hierarchy2"/>
    <dgm:cxn modelId="{86E49082-1985-4BB5-9897-C736DC32C6F9}" type="presOf" srcId="{1A03564E-A003-4486-9ABB-73B4FCA47C68}" destId="{9F2449D2-9CB7-4FBC-9B35-C861361F2DCD}" srcOrd="1" destOrd="0" presId="urn:microsoft.com/office/officeart/2005/8/layout/hierarchy2"/>
    <dgm:cxn modelId="{BFFD6B49-6650-47F0-B119-DDBB5C046082}" srcId="{4F0120E5-6854-4665-A43D-54C52EDBFAD1}" destId="{409BC2C3-DFC5-4F0C-A224-476784F094E5}" srcOrd="0" destOrd="0" parTransId="{1A03564E-A003-4486-9ABB-73B4FCA47C68}" sibTransId="{577B16FD-B6F0-4F89-B475-18AD21A11169}"/>
    <dgm:cxn modelId="{D3BB5D29-A7EB-44DE-B80E-440EB0A1FBF1}" type="presOf" srcId="{409BC2C3-DFC5-4F0C-A224-476784F094E5}" destId="{813DD435-349C-4A68-91EC-40BCA5B796BD}" srcOrd="0" destOrd="0" presId="urn:microsoft.com/office/officeart/2005/8/layout/hierarchy2"/>
    <dgm:cxn modelId="{2FD8EC67-A5C4-4599-97E4-F55D6B1BD9F6}" type="presOf" srcId="{51CB4250-6E9E-40FC-BA96-8B673C303DC6}" destId="{0A0B9365-FEA8-4C0F-BB50-D27C09AAFD4C}" srcOrd="0" destOrd="0" presId="urn:microsoft.com/office/officeart/2005/8/layout/hierarchy2"/>
    <dgm:cxn modelId="{E43031AF-A287-40BE-8FD7-8B0B95A38AAC}" srcId="{55386CAC-9A9C-4545-A82C-5CEC6D64254E}" destId="{DD58EB47-C852-4F85-B741-B62EC550BAA2}" srcOrd="0" destOrd="0" parTransId="{2D56A5E5-DFEE-4AD4-9FC9-A7BB9C93A8E2}" sibTransId="{DD02FF01-89E0-40ED-845F-87F3BA860013}"/>
    <dgm:cxn modelId="{5B0E44F4-656F-428C-8752-AF1F4C6AC1FA}" type="presOf" srcId="{1A03564E-A003-4486-9ABB-73B4FCA47C68}" destId="{868EB1AB-20BC-4A00-AED9-DB3BBAB542A9}" srcOrd="0" destOrd="0" presId="urn:microsoft.com/office/officeart/2005/8/layout/hierarchy2"/>
    <dgm:cxn modelId="{BA4FB79E-D541-4085-BE3E-8A4725A30747}" type="presOf" srcId="{2D56A5E5-DFEE-4AD4-9FC9-A7BB9C93A8E2}" destId="{3D1A9191-B5B3-4051-9DA1-3B31FB1A0E59}" srcOrd="1" destOrd="0" presId="urn:microsoft.com/office/officeart/2005/8/layout/hierarchy2"/>
    <dgm:cxn modelId="{F88281DD-685F-4C9E-9A54-EF0D2F91FD5C}" type="presParOf" srcId="{E9797A39-6D9C-42FB-A079-9C84382982BC}" destId="{CE1F160D-C87E-4BA5-9E6B-D0C0290FE3F4}" srcOrd="0" destOrd="0" presId="urn:microsoft.com/office/officeart/2005/8/layout/hierarchy2"/>
    <dgm:cxn modelId="{AD50FD53-EA62-45A2-AADB-46F354554060}" type="presParOf" srcId="{CE1F160D-C87E-4BA5-9E6B-D0C0290FE3F4}" destId="{454B03B1-F0CA-4E19-8152-BEDF560EEF4C}" srcOrd="0" destOrd="0" presId="urn:microsoft.com/office/officeart/2005/8/layout/hierarchy2"/>
    <dgm:cxn modelId="{2A1C3C12-D5BF-4807-A061-73AB6AEEF5DC}" type="presParOf" srcId="{CE1F160D-C87E-4BA5-9E6B-D0C0290FE3F4}" destId="{1B2AD419-6D89-4741-8422-E8F355BEF390}" srcOrd="1" destOrd="0" presId="urn:microsoft.com/office/officeart/2005/8/layout/hierarchy2"/>
    <dgm:cxn modelId="{428A22F8-853B-420E-BE90-14FF12BF91F7}" type="presParOf" srcId="{1B2AD419-6D89-4741-8422-E8F355BEF390}" destId="{045E4657-6C84-48E2-B5EB-66D0CA43F84A}" srcOrd="0" destOrd="0" presId="urn:microsoft.com/office/officeart/2005/8/layout/hierarchy2"/>
    <dgm:cxn modelId="{E7081A53-C824-4593-A890-60A2503043BF}" type="presParOf" srcId="{045E4657-6C84-48E2-B5EB-66D0CA43F84A}" destId="{3D1A9191-B5B3-4051-9DA1-3B31FB1A0E59}" srcOrd="0" destOrd="0" presId="urn:microsoft.com/office/officeart/2005/8/layout/hierarchy2"/>
    <dgm:cxn modelId="{3746ADE6-5FF8-4684-A943-4A3FADEC010E}" type="presParOf" srcId="{1B2AD419-6D89-4741-8422-E8F355BEF390}" destId="{194C0587-0925-4404-9F70-3D5982C209E9}" srcOrd="1" destOrd="0" presId="urn:microsoft.com/office/officeart/2005/8/layout/hierarchy2"/>
    <dgm:cxn modelId="{49D716FE-1239-4DC0-BC69-01C52C58155B}" type="presParOf" srcId="{194C0587-0925-4404-9F70-3D5982C209E9}" destId="{5DE1435D-88A7-4B47-A172-AD1FAAB248E9}" srcOrd="0" destOrd="0" presId="urn:microsoft.com/office/officeart/2005/8/layout/hierarchy2"/>
    <dgm:cxn modelId="{0D99B483-ABF7-4BE6-9D5F-03294C750B6F}" type="presParOf" srcId="{194C0587-0925-4404-9F70-3D5982C209E9}" destId="{4A970D8A-B614-4701-9BBA-E0252950081B}" srcOrd="1" destOrd="0" presId="urn:microsoft.com/office/officeart/2005/8/layout/hierarchy2"/>
    <dgm:cxn modelId="{DB196E12-C125-493A-BDC9-B6F313584046}" type="presParOf" srcId="{1B2AD419-6D89-4741-8422-E8F355BEF390}" destId="{0A0B9365-FEA8-4C0F-BB50-D27C09AAFD4C}" srcOrd="2" destOrd="0" presId="urn:microsoft.com/office/officeart/2005/8/layout/hierarchy2"/>
    <dgm:cxn modelId="{F961EB55-E2F1-4994-A597-8FFE71F78576}" type="presParOf" srcId="{0A0B9365-FEA8-4C0F-BB50-D27C09AAFD4C}" destId="{2BC0089B-3AF5-462F-ADE1-26A1AFBB2620}" srcOrd="0" destOrd="0" presId="urn:microsoft.com/office/officeart/2005/8/layout/hierarchy2"/>
    <dgm:cxn modelId="{CD5CA9DC-ACA5-4A55-8E31-B1DD19365864}" type="presParOf" srcId="{1B2AD419-6D89-4741-8422-E8F355BEF390}" destId="{5D3AAEED-E735-4D23-A572-DDF2661CFF4D}" srcOrd="3" destOrd="0" presId="urn:microsoft.com/office/officeart/2005/8/layout/hierarchy2"/>
    <dgm:cxn modelId="{09229160-9B08-492F-9C33-6999C6EA9F64}" type="presParOf" srcId="{5D3AAEED-E735-4D23-A572-DDF2661CFF4D}" destId="{DB52FF60-A6E2-44E5-97EC-D942E68C02E6}" srcOrd="0" destOrd="0" presId="urn:microsoft.com/office/officeart/2005/8/layout/hierarchy2"/>
    <dgm:cxn modelId="{59D62F32-F062-47E2-87F1-DFDFDFB0BA92}" type="presParOf" srcId="{5D3AAEED-E735-4D23-A572-DDF2661CFF4D}" destId="{145E9E77-D1D8-47FF-997E-D9774ED66915}" srcOrd="1" destOrd="0" presId="urn:microsoft.com/office/officeart/2005/8/layout/hierarchy2"/>
    <dgm:cxn modelId="{926EA045-769B-467F-BBEB-3B99A5753223}" type="presParOf" srcId="{145E9E77-D1D8-47FF-997E-D9774ED66915}" destId="{868EB1AB-20BC-4A00-AED9-DB3BBAB542A9}" srcOrd="0" destOrd="0" presId="urn:microsoft.com/office/officeart/2005/8/layout/hierarchy2"/>
    <dgm:cxn modelId="{AB0187C2-906C-4411-A5DC-C8670D9EB49A}" type="presParOf" srcId="{868EB1AB-20BC-4A00-AED9-DB3BBAB542A9}" destId="{9F2449D2-9CB7-4FBC-9B35-C861361F2DCD}" srcOrd="0" destOrd="0" presId="urn:microsoft.com/office/officeart/2005/8/layout/hierarchy2"/>
    <dgm:cxn modelId="{114C5F46-C018-4191-A108-D8369DA2E252}" type="presParOf" srcId="{145E9E77-D1D8-47FF-997E-D9774ED66915}" destId="{CEF3D424-D343-47DF-8126-6ED0B65F82C8}" srcOrd="1" destOrd="0" presId="urn:microsoft.com/office/officeart/2005/8/layout/hierarchy2"/>
    <dgm:cxn modelId="{94B13118-A919-499D-8242-A319B098BA2F}" type="presParOf" srcId="{CEF3D424-D343-47DF-8126-6ED0B65F82C8}" destId="{813DD435-349C-4A68-91EC-40BCA5B796BD}" srcOrd="0" destOrd="0" presId="urn:microsoft.com/office/officeart/2005/8/layout/hierarchy2"/>
    <dgm:cxn modelId="{8739FC9C-56CE-4932-B122-F16B922CBEE3}" type="presParOf" srcId="{CEF3D424-D343-47DF-8126-6ED0B65F82C8}" destId="{EA60976E-6C37-40BD-B747-CA5A7C4CE9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258FD-B830-450D-BD80-FE7B7D13AAE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CB706-C3E6-400B-A4A4-F3499056FC1F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Зарегистрировано документов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FA61EF57-A41F-47A7-927A-1E5E453953F3}" type="parTrans" cxnId="{85D30645-6923-48DA-9698-0BE3F28B3CD8}">
      <dgm:prSet/>
      <dgm:spPr/>
      <dgm:t>
        <a:bodyPr/>
        <a:lstStyle/>
        <a:p>
          <a:endParaRPr lang="ru-RU"/>
        </a:p>
      </dgm:t>
    </dgm:pt>
    <dgm:pt modelId="{6DFBCCE0-5EB1-462C-BF8D-D2EF194711C3}" type="sibTrans" cxnId="{85D30645-6923-48DA-9698-0BE3F28B3CD8}">
      <dgm:prSet/>
      <dgm:spPr/>
      <dgm:t>
        <a:bodyPr/>
        <a:lstStyle/>
        <a:p>
          <a:endParaRPr lang="ru-RU"/>
        </a:p>
      </dgm:t>
    </dgm:pt>
    <dgm:pt modelId="{64957E2D-BC5F-4A9C-8CD3-E14E2B32ABA2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6228 входящих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B4C5480-5904-41EA-8505-52170E562053}" type="parTrans" cxnId="{CE083266-C2CD-4B59-9F15-1BC0D26497ED}">
      <dgm:prSet/>
      <dgm:spPr/>
      <dgm:t>
        <a:bodyPr/>
        <a:lstStyle/>
        <a:p>
          <a:endParaRPr lang="ru-RU"/>
        </a:p>
      </dgm:t>
    </dgm:pt>
    <dgm:pt modelId="{0336E645-E611-4AF3-9A34-D46AB5D1CA76}" type="sibTrans" cxnId="{CE083266-C2CD-4B59-9F15-1BC0D26497ED}">
      <dgm:prSet/>
      <dgm:spPr/>
      <dgm:t>
        <a:bodyPr/>
        <a:lstStyle/>
        <a:p>
          <a:endParaRPr lang="ru-RU"/>
        </a:p>
      </dgm:t>
    </dgm:pt>
    <dgm:pt modelId="{C7604F9B-6966-4893-9B75-0BD509ECA14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6308 исходящих</a:t>
          </a:r>
          <a:endParaRPr lang="ru-RU" sz="18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5B0F806-0C5F-4799-98BA-CA44DD398A47}" type="parTrans" cxnId="{2B6168D2-E04E-4DDE-A21E-F89AD0605752}">
      <dgm:prSet/>
      <dgm:spPr/>
      <dgm:t>
        <a:bodyPr/>
        <a:lstStyle/>
        <a:p>
          <a:endParaRPr lang="ru-RU"/>
        </a:p>
      </dgm:t>
    </dgm:pt>
    <dgm:pt modelId="{1A1A34D7-36DF-40B2-9CBE-63E8897A1DF7}" type="sibTrans" cxnId="{2B6168D2-E04E-4DDE-A21E-F89AD0605752}">
      <dgm:prSet/>
      <dgm:spPr/>
      <dgm:t>
        <a:bodyPr/>
        <a:lstStyle/>
        <a:p>
          <a:endParaRPr lang="ru-RU"/>
        </a:p>
      </dgm:t>
    </dgm:pt>
    <dgm:pt modelId="{8DAD3AA9-F6B8-45E3-BECB-3A119A80A632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Исполнено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624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поручения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DE17AF4C-6FEB-4428-91DD-F788DAE2ED19}" type="parTrans" cxnId="{6D2110D0-BED4-4F8C-9CFB-33131FA7D92A}">
      <dgm:prSet/>
      <dgm:spPr/>
      <dgm:t>
        <a:bodyPr/>
        <a:lstStyle/>
        <a:p>
          <a:endParaRPr lang="ru-RU"/>
        </a:p>
      </dgm:t>
    </dgm:pt>
    <dgm:pt modelId="{BEC0B66B-7C1D-4F2C-A6E5-592E58F2E583}" type="sibTrans" cxnId="{6D2110D0-BED4-4F8C-9CFB-33131FA7D92A}">
      <dgm:prSet/>
      <dgm:spPr/>
      <dgm:t>
        <a:bodyPr/>
        <a:lstStyle/>
        <a:p>
          <a:endParaRPr lang="ru-RU"/>
        </a:p>
      </dgm:t>
    </dgm:pt>
    <dgm:pt modelId="{A76D58D4-D6B3-44EA-B362-D81A57C54A6B}" type="pres">
      <dgm:prSet presAssocID="{CDA258FD-B830-450D-BD80-FE7B7D13AA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22DC0-3405-48BA-AAF0-72627D70BFC5}" type="pres">
      <dgm:prSet presAssocID="{8DAD3AA9-F6B8-45E3-BECB-3A119A80A632}" presName="boxAndChildren" presStyleCnt="0"/>
      <dgm:spPr/>
    </dgm:pt>
    <dgm:pt modelId="{09122716-157B-4590-B6B4-922272568F5A}" type="pres">
      <dgm:prSet presAssocID="{8DAD3AA9-F6B8-45E3-BECB-3A119A80A632}" presName="parentTextBox" presStyleLbl="node1" presStyleIdx="0" presStyleCnt="2" custScaleX="100000" custScaleY="32202"/>
      <dgm:spPr/>
      <dgm:t>
        <a:bodyPr/>
        <a:lstStyle/>
        <a:p>
          <a:endParaRPr lang="ru-RU"/>
        </a:p>
      </dgm:t>
    </dgm:pt>
    <dgm:pt modelId="{828082FE-3565-43F6-B595-C30B24722C79}" type="pres">
      <dgm:prSet presAssocID="{6DFBCCE0-5EB1-462C-BF8D-D2EF194711C3}" presName="sp" presStyleCnt="0"/>
      <dgm:spPr/>
    </dgm:pt>
    <dgm:pt modelId="{8E2977DA-F04F-47F0-AF33-BE38CFDE76EF}" type="pres">
      <dgm:prSet presAssocID="{B38CB706-C3E6-400B-A4A4-F3499056FC1F}" presName="arrowAndChildren" presStyleCnt="0"/>
      <dgm:spPr/>
    </dgm:pt>
    <dgm:pt modelId="{350B63DA-372F-41D8-BEC4-171EC3D01737}" type="pres">
      <dgm:prSet presAssocID="{B38CB706-C3E6-400B-A4A4-F3499056FC1F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9652AD50-91DD-462C-8018-69C4B17A2D09}" type="pres">
      <dgm:prSet presAssocID="{B38CB706-C3E6-400B-A4A4-F3499056FC1F}" presName="arrow" presStyleLbl="node1" presStyleIdx="1" presStyleCnt="2" custLinFactNeighborY="-2727"/>
      <dgm:spPr/>
      <dgm:t>
        <a:bodyPr/>
        <a:lstStyle/>
        <a:p>
          <a:endParaRPr lang="ru-RU"/>
        </a:p>
      </dgm:t>
    </dgm:pt>
    <dgm:pt modelId="{BCC17FF8-9302-40E3-B768-A5FDF8215D89}" type="pres">
      <dgm:prSet presAssocID="{B38CB706-C3E6-400B-A4A4-F3499056FC1F}" presName="descendantArrow" presStyleCnt="0"/>
      <dgm:spPr/>
    </dgm:pt>
    <dgm:pt modelId="{48A60B5A-4CE3-4984-A5AC-A7CA22340267}" type="pres">
      <dgm:prSet presAssocID="{64957E2D-BC5F-4A9C-8CD3-E14E2B32ABA2}" presName="childTextArrow" presStyleLbl="fgAccFollowNode1" presStyleIdx="0" presStyleCnt="2" custLinFactNeighborY="4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5053D-019C-4B3E-B97C-AF9AD64AFE5C}" type="pres">
      <dgm:prSet presAssocID="{C7604F9B-6966-4893-9B75-0BD509ECA14A}" presName="childTextArrow" presStyleLbl="fgAccFollowNode1" presStyleIdx="1" presStyleCnt="2" custLinFactNeighborX="725" custLinFactNeighborY="4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6168D2-E04E-4DDE-A21E-F89AD0605752}" srcId="{B38CB706-C3E6-400B-A4A4-F3499056FC1F}" destId="{C7604F9B-6966-4893-9B75-0BD509ECA14A}" srcOrd="1" destOrd="0" parTransId="{25B0F806-0C5F-4799-98BA-CA44DD398A47}" sibTransId="{1A1A34D7-36DF-40B2-9CBE-63E8897A1DF7}"/>
    <dgm:cxn modelId="{CE083266-C2CD-4B59-9F15-1BC0D26497ED}" srcId="{B38CB706-C3E6-400B-A4A4-F3499056FC1F}" destId="{64957E2D-BC5F-4A9C-8CD3-E14E2B32ABA2}" srcOrd="0" destOrd="0" parTransId="{4B4C5480-5904-41EA-8505-52170E562053}" sibTransId="{0336E645-E611-4AF3-9A34-D46AB5D1CA76}"/>
    <dgm:cxn modelId="{C11C0115-7839-4F5E-9395-B2D7D5FF0A8A}" type="presOf" srcId="{8DAD3AA9-F6B8-45E3-BECB-3A119A80A632}" destId="{09122716-157B-4590-B6B4-922272568F5A}" srcOrd="0" destOrd="0" presId="urn:microsoft.com/office/officeart/2005/8/layout/process4"/>
    <dgm:cxn modelId="{6D2110D0-BED4-4F8C-9CFB-33131FA7D92A}" srcId="{CDA258FD-B830-450D-BD80-FE7B7D13AAE3}" destId="{8DAD3AA9-F6B8-45E3-BECB-3A119A80A632}" srcOrd="1" destOrd="0" parTransId="{DE17AF4C-6FEB-4428-91DD-F788DAE2ED19}" sibTransId="{BEC0B66B-7C1D-4F2C-A6E5-592E58F2E583}"/>
    <dgm:cxn modelId="{85D30645-6923-48DA-9698-0BE3F28B3CD8}" srcId="{CDA258FD-B830-450D-BD80-FE7B7D13AAE3}" destId="{B38CB706-C3E6-400B-A4A4-F3499056FC1F}" srcOrd="0" destOrd="0" parTransId="{FA61EF57-A41F-47A7-927A-1E5E453953F3}" sibTransId="{6DFBCCE0-5EB1-462C-BF8D-D2EF194711C3}"/>
    <dgm:cxn modelId="{DB7C3577-ABEC-4AFD-90A4-5D3B3F48A407}" type="presOf" srcId="{B38CB706-C3E6-400B-A4A4-F3499056FC1F}" destId="{350B63DA-372F-41D8-BEC4-171EC3D01737}" srcOrd="0" destOrd="0" presId="urn:microsoft.com/office/officeart/2005/8/layout/process4"/>
    <dgm:cxn modelId="{270D00A8-8B45-45BA-AAD6-A499D26F2130}" type="presOf" srcId="{B38CB706-C3E6-400B-A4A4-F3499056FC1F}" destId="{9652AD50-91DD-462C-8018-69C4B17A2D09}" srcOrd="1" destOrd="0" presId="urn:microsoft.com/office/officeart/2005/8/layout/process4"/>
    <dgm:cxn modelId="{C93C0C29-623F-4490-942F-6B260F0F5118}" type="presOf" srcId="{CDA258FD-B830-450D-BD80-FE7B7D13AAE3}" destId="{A76D58D4-D6B3-44EA-B362-D81A57C54A6B}" srcOrd="0" destOrd="0" presId="urn:microsoft.com/office/officeart/2005/8/layout/process4"/>
    <dgm:cxn modelId="{5331B6BC-6FB8-4A3A-BAA0-1A23ADD58561}" type="presOf" srcId="{C7604F9B-6966-4893-9B75-0BD509ECA14A}" destId="{9DB5053D-019C-4B3E-B97C-AF9AD64AFE5C}" srcOrd="0" destOrd="0" presId="urn:microsoft.com/office/officeart/2005/8/layout/process4"/>
    <dgm:cxn modelId="{BD463E73-8B5E-4FC3-9224-791E4DCCBCE5}" type="presOf" srcId="{64957E2D-BC5F-4A9C-8CD3-E14E2B32ABA2}" destId="{48A60B5A-4CE3-4984-A5AC-A7CA22340267}" srcOrd="0" destOrd="0" presId="urn:microsoft.com/office/officeart/2005/8/layout/process4"/>
    <dgm:cxn modelId="{30295885-5CEE-4E4F-8B67-84C4DA6ACC29}" type="presParOf" srcId="{A76D58D4-D6B3-44EA-B362-D81A57C54A6B}" destId="{82C22DC0-3405-48BA-AAF0-72627D70BFC5}" srcOrd="0" destOrd="0" presId="urn:microsoft.com/office/officeart/2005/8/layout/process4"/>
    <dgm:cxn modelId="{2B61E212-DC91-49B8-823A-5BDC5D1B448B}" type="presParOf" srcId="{82C22DC0-3405-48BA-AAF0-72627D70BFC5}" destId="{09122716-157B-4590-B6B4-922272568F5A}" srcOrd="0" destOrd="0" presId="urn:microsoft.com/office/officeart/2005/8/layout/process4"/>
    <dgm:cxn modelId="{1201B15E-84AD-4DEF-9FD1-46ED4C45CE95}" type="presParOf" srcId="{A76D58D4-D6B3-44EA-B362-D81A57C54A6B}" destId="{828082FE-3565-43F6-B595-C30B24722C79}" srcOrd="1" destOrd="0" presId="urn:microsoft.com/office/officeart/2005/8/layout/process4"/>
    <dgm:cxn modelId="{DC82142F-52B5-4B1E-A6CF-A4DEBE58F788}" type="presParOf" srcId="{A76D58D4-D6B3-44EA-B362-D81A57C54A6B}" destId="{8E2977DA-F04F-47F0-AF33-BE38CFDE76EF}" srcOrd="2" destOrd="0" presId="urn:microsoft.com/office/officeart/2005/8/layout/process4"/>
    <dgm:cxn modelId="{86091EA8-05EB-4578-A199-84F324EDA8CE}" type="presParOf" srcId="{8E2977DA-F04F-47F0-AF33-BE38CFDE76EF}" destId="{350B63DA-372F-41D8-BEC4-171EC3D01737}" srcOrd="0" destOrd="0" presId="urn:microsoft.com/office/officeart/2005/8/layout/process4"/>
    <dgm:cxn modelId="{C5541B94-B53F-4F95-A74E-2545832CDDAD}" type="presParOf" srcId="{8E2977DA-F04F-47F0-AF33-BE38CFDE76EF}" destId="{9652AD50-91DD-462C-8018-69C4B17A2D09}" srcOrd="1" destOrd="0" presId="urn:microsoft.com/office/officeart/2005/8/layout/process4"/>
    <dgm:cxn modelId="{04FF19C3-4DFC-4133-B788-37D81CEAA708}" type="presParOf" srcId="{8E2977DA-F04F-47F0-AF33-BE38CFDE76EF}" destId="{BCC17FF8-9302-40E3-B768-A5FDF8215D89}" srcOrd="2" destOrd="0" presId="urn:microsoft.com/office/officeart/2005/8/layout/process4"/>
    <dgm:cxn modelId="{A72DEB0C-53B8-4FF5-A490-35ED1473C3C9}" type="presParOf" srcId="{BCC17FF8-9302-40E3-B768-A5FDF8215D89}" destId="{48A60B5A-4CE3-4984-A5AC-A7CA22340267}" srcOrd="0" destOrd="0" presId="urn:microsoft.com/office/officeart/2005/8/layout/process4"/>
    <dgm:cxn modelId="{9A1CC1BD-0032-4678-BFA3-1022CB348D6A}" type="presParOf" srcId="{BCC17FF8-9302-40E3-B768-A5FDF8215D89}" destId="{9DB5053D-019C-4B3E-B97C-AF9AD64AFE5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B03B1-F0CA-4E19-8152-BEDF560EEF4C}">
      <dsp:nvSpPr>
        <dsp:cNvPr id="0" name=""/>
        <dsp:cNvSpPr/>
      </dsp:nvSpPr>
      <dsp:spPr>
        <a:xfrm>
          <a:off x="353" y="1075951"/>
          <a:ext cx="2139318" cy="1069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Всем пользователям предоставлено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/>
            </a:rPr>
            <a:t>4678 </a:t>
          </a: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статистических материалов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1682" y="1107280"/>
        <a:ext cx="2076660" cy="1007001"/>
      </dsp:txXfrm>
    </dsp:sp>
    <dsp:sp modelId="{045E4657-6C84-48E2-B5EB-66D0CA43F84A}">
      <dsp:nvSpPr>
        <dsp:cNvPr id="0" name=""/>
        <dsp:cNvSpPr/>
      </dsp:nvSpPr>
      <dsp:spPr>
        <a:xfrm rot="19457599">
          <a:off x="2040619" y="1273371"/>
          <a:ext cx="1053831" cy="59765"/>
        </a:xfrm>
        <a:custGeom>
          <a:avLst/>
          <a:gdLst/>
          <a:ahLst/>
          <a:cxnLst/>
          <a:rect l="0" t="0" r="0" b="0"/>
          <a:pathLst>
            <a:path>
              <a:moveTo>
                <a:pt x="0" y="29882"/>
              </a:moveTo>
              <a:lnTo>
                <a:pt x="1053831" y="298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1189" y="1276908"/>
        <a:ext cx="52691" cy="52691"/>
      </dsp:txXfrm>
    </dsp:sp>
    <dsp:sp modelId="{5DE1435D-88A7-4B47-A172-AD1FAAB248E9}">
      <dsp:nvSpPr>
        <dsp:cNvPr id="0" name=""/>
        <dsp:cNvSpPr/>
      </dsp:nvSpPr>
      <dsp:spPr>
        <a:xfrm>
          <a:off x="2995399" y="460897"/>
          <a:ext cx="2139318" cy="1069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3046 </a:t>
          </a: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на бесплатной основе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026728" y="492226"/>
        <a:ext cx="2076660" cy="1007001"/>
      </dsp:txXfrm>
    </dsp:sp>
    <dsp:sp modelId="{0A0B9365-FEA8-4C0F-BB50-D27C09AAFD4C}">
      <dsp:nvSpPr>
        <dsp:cNvPr id="0" name=""/>
        <dsp:cNvSpPr/>
      </dsp:nvSpPr>
      <dsp:spPr>
        <a:xfrm rot="2142401">
          <a:off x="2040619" y="1888425"/>
          <a:ext cx="1053831" cy="59765"/>
        </a:xfrm>
        <a:custGeom>
          <a:avLst/>
          <a:gdLst/>
          <a:ahLst/>
          <a:cxnLst/>
          <a:rect l="0" t="0" r="0" b="0"/>
          <a:pathLst>
            <a:path>
              <a:moveTo>
                <a:pt x="0" y="29882"/>
              </a:moveTo>
              <a:lnTo>
                <a:pt x="1053831" y="298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1189" y="1891962"/>
        <a:ext cx="52691" cy="52691"/>
      </dsp:txXfrm>
    </dsp:sp>
    <dsp:sp modelId="{DB52FF60-A6E2-44E5-97EC-D942E68C02E6}">
      <dsp:nvSpPr>
        <dsp:cNvPr id="0" name=""/>
        <dsp:cNvSpPr/>
      </dsp:nvSpPr>
      <dsp:spPr>
        <a:xfrm>
          <a:off x="2995399" y="1691005"/>
          <a:ext cx="2139318" cy="1069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разовым запросам подготовлено </a:t>
          </a:r>
          <a:b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566 </a:t>
          </a: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ответов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026728" y="1722334"/>
        <a:ext cx="2076660" cy="1007001"/>
      </dsp:txXfrm>
    </dsp:sp>
    <dsp:sp modelId="{868EB1AB-20BC-4A00-AED9-DB3BBAB542A9}">
      <dsp:nvSpPr>
        <dsp:cNvPr id="0" name=""/>
        <dsp:cNvSpPr/>
      </dsp:nvSpPr>
      <dsp:spPr>
        <a:xfrm>
          <a:off x="5134717" y="2195952"/>
          <a:ext cx="855727" cy="59765"/>
        </a:xfrm>
        <a:custGeom>
          <a:avLst/>
          <a:gdLst/>
          <a:ahLst/>
          <a:cxnLst/>
          <a:rect l="0" t="0" r="0" b="0"/>
          <a:pathLst>
            <a:path>
              <a:moveTo>
                <a:pt x="0" y="29882"/>
              </a:moveTo>
              <a:lnTo>
                <a:pt x="855727" y="2988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41188" y="2204441"/>
        <a:ext cx="42786" cy="42786"/>
      </dsp:txXfrm>
    </dsp:sp>
    <dsp:sp modelId="{813DD435-349C-4A68-91EC-40BCA5B796BD}">
      <dsp:nvSpPr>
        <dsp:cNvPr id="0" name=""/>
        <dsp:cNvSpPr/>
      </dsp:nvSpPr>
      <dsp:spPr>
        <a:xfrm>
          <a:off x="5990445" y="1691005"/>
          <a:ext cx="2139318" cy="1069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534 </a:t>
          </a:r>
          <a:r>
            <a:rPr lang="ru-RU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– на бесплатной основе</a:t>
          </a:r>
          <a:endParaRPr lang="ru-RU" sz="1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021774" y="1722334"/>
        <a:ext cx="2076660" cy="1007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22716-157B-4590-B6B4-922272568F5A}">
      <dsp:nvSpPr>
        <dsp:cNvPr id="0" name=""/>
        <dsp:cNvSpPr/>
      </dsp:nvSpPr>
      <dsp:spPr>
        <a:xfrm>
          <a:off x="0" y="2674790"/>
          <a:ext cx="6264695" cy="565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Исполнено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624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поручения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0" y="2674790"/>
        <a:ext cx="6264695" cy="565547"/>
      </dsp:txXfrm>
    </dsp:sp>
    <dsp:sp modelId="{9652AD50-91DD-462C-8018-69C4B17A2D09}">
      <dsp:nvSpPr>
        <dsp:cNvPr id="0" name=""/>
        <dsp:cNvSpPr/>
      </dsp:nvSpPr>
      <dsp:spPr>
        <a:xfrm rot="10800000">
          <a:off x="0" y="0"/>
          <a:ext cx="6264695" cy="27011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Зарегистрировано документов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10800000">
        <a:off x="0" y="0"/>
        <a:ext cx="6264695" cy="948090"/>
      </dsp:txXfrm>
    </dsp:sp>
    <dsp:sp modelId="{48A60B5A-4CE3-4984-A5AC-A7CA22340267}">
      <dsp:nvSpPr>
        <dsp:cNvPr id="0" name=""/>
        <dsp:cNvSpPr/>
      </dsp:nvSpPr>
      <dsp:spPr>
        <a:xfrm>
          <a:off x="0" y="983680"/>
          <a:ext cx="3132347" cy="80763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6228 входящих</a:t>
          </a:r>
          <a:endParaRPr lang="ru-RU" sz="18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983680"/>
        <a:ext cx="3132347" cy="807632"/>
      </dsp:txXfrm>
    </dsp:sp>
    <dsp:sp modelId="{9DB5053D-019C-4B3E-B97C-AF9AD64AFE5C}">
      <dsp:nvSpPr>
        <dsp:cNvPr id="0" name=""/>
        <dsp:cNvSpPr/>
      </dsp:nvSpPr>
      <dsp:spPr>
        <a:xfrm>
          <a:off x="3132347" y="983680"/>
          <a:ext cx="3132347" cy="80763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6308 исходящих</a:t>
          </a:r>
          <a:endParaRPr lang="ru-RU" sz="180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132347" y="983680"/>
        <a:ext cx="3132347" cy="80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4302073" cy="339250"/>
          </a:xfrm>
          <a:prstGeom prst="rect">
            <a:avLst/>
          </a:prstGeom>
        </p:spPr>
        <p:txBody>
          <a:bodyPr vert="horz" lIns="91267" tIns="45637" rIns="91267" bIns="456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81" y="0"/>
            <a:ext cx="4303658" cy="339250"/>
          </a:xfrm>
          <a:prstGeom prst="rect">
            <a:avLst/>
          </a:prstGeom>
        </p:spPr>
        <p:txBody>
          <a:bodyPr vert="horz" lIns="91267" tIns="45637" rIns="91267" bIns="45637" rtlCol="0"/>
          <a:lstStyle>
            <a:lvl1pPr algn="r">
              <a:defRPr sz="1200"/>
            </a:lvl1pPr>
          </a:lstStyle>
          <a:p>
            <a:fld id="{02021370-2E12-4420-B254-A1B57FEDDB8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6456847"/>
            <a:ext cx="4302073" cy="339250"/>
          </a:xfrm>
          <a:prstGeom prst="rect">
            <a:avLst/>
          </a:prstGeom>
        </p:spPr>
        <p:txBody>
          <a:bodyPr vert="horz" lIns="91267" tIns="45637" rIns="91267" bIns="456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81" y="6456847"/>
            <a:ext cx="4303658" cy="339250"/>
          </a:xfrm>
          <a:prstGeom prst="rect">
            <a:avLst/>
          </a:prstGeom>
        </p:spPr>
        <p:txBody>
          <a:bodyPr vert="horz" lIns="91267" tIns="45637" rIns="91267" bIns="45637" rtlCol="0" anchor="b"/>
          <a:lstStyle>
            <a:lvl1pPr algn="r">
              <a:defRPr sz="1200"/>
            </a:lvl1pPr>
          </a:lstStyle>
          <a:p>
            <a:fld id="{D5CA2FCB-BF1A-4088-B775-6087220C7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92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1" y="1"/>
            <a:ext cx="4302231" cy="339884"/>
          </a:xfrm>
          <a:prstGeom prst="rect">
            <a:avLst/>
          </a:prstGeom>
        </p:spPr>
        <p:txBody>
          <a:bodyPr vert="horz" lIns="90931" tIns="45473" rIns="90931" bIns="45473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94" y="1"/>
            <a:ext cx="4302231" cy="339884"/>
          </a:xfrm>
          <a:prstGeom prst="rect">
            <a:avLst/>
          </a:prstGeom>
        </p:spPr>
        <p:txBody>
          <a:bodyPr vert="horz" lIns="90931" tIns="45473" rIns="90931" bIns="45473" rtlCol="0"/>
          <a:lstStyle>
            <a:lvl1pPr algn="r">
              <a:defRPr sz="1200" smtClean="0"/>
            </a:lvl1pPr>
          </a:lstStyle>
          <a:p>
            <a:pPr>
              <a:defRPr/>
            </a:pPr>
            <a:fld id="{064B3CB9-F3D5-453A-89B4-3672631B7F9E}" type="datetimeFigureOut">
              <a:rPr lang="ru-RU"/>
              <a:pPr>
                <a:defRPr/>
              </a:pPr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2437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1" tIns="45473" rIns="90931" bIns="45473" rtlCol="0" anchor="ctr"/>
          <a:lstStyle/>
          <a:p>
            <a:pPr lvl="0"/>
            <a:r>
              <a:rPr lang="ru-RU" noProof="0" dirty="0" err="1" smtClean="0"/>
              <a:t>енка</a:t>
            </a:r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4" y="3228895"/>
            <a:ext cx="7942580" cy="3058954"/>
          </a:xfrm>
          <a:prstGeom prst="rect">
            <a:avLst/>
          </a:prstGeom>
        </p:spPr>
        <p:txBody>
          <a:bodyPr vert="horz" lIns="90931" tIns="45473" rIns="90931" bIns="45473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err="1" smtClean="0"/>
              <a:t>Четвертый</a:t>
            </a:r>
            <a:r>
              <a:rPr lang="ru-RU" noProof="0" dirty="0" smtClean="0"/>
              <a:t>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1" y="6456219"/>
            <a:ext cx="4302231" cy="339884"/>
          </a:xfrm>
          <a:prstGeom prst="rect">
            <a:avLst/>
          </a:prstGeom>
        </p:spPr>
        <p:txBody>
          <a:bodyPr vert="horz" lIns="90931" tIns="45473" rIns="90931" bIns="45473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94" y="6456219"/>
            <a:ext cx="4302231" cy="339884"/>
          </a:xfrm>
          <a:prstGeom prst="rect">
            <a:avLst/>
          </a:prstGeom>
        </p:spPr>
        <p:txBody>
          <a:bodyPr vert="horz" lIns="90931" tIns="45473" rIns="90931" bIns="4547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086C30C-E46A-4AAF-BDA9-B6A421842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40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1066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2132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3198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4263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5329" algn="l" defTabSz="9621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6395" algn="l" defTabSz="9621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7461" algn="l" defTabSz="9621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8527" algn="l" defTabSz="96213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700338" y="509588"/>
            <a:ext cx="4527550" cy="25495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6C30C-E46A-4AAF-BDA9-B6A42184237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8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86C30C-E46A-4AAF-BDA9-B6A42184237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8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9" y="2132896"/>
            <a:ext cx="10365898" cy="14717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7" y="3890698"/>
            <a:ext cx="8536623" cy="17546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CC668-FC19-4354-8261-34FAF43BB4A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5CD82-0CA2-4CD4-B7FF-849503B789E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6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9BFCEC-A171-470A-A1A2-73AC483A3E2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B22F9-5749-4869-9DD6-B203BB48BF8A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4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958"/>
            <a:ext cx="2743915" cy="58582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958"/>
            <a:ext cx="8028490" cy="58582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B8645-CC35-4F1F-815B-A0D5AABEAC9E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536AA-0CA4-4EF2-8E6B-344B9E2BE32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5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9" y="2132892"/>
            <a:ext cx="10365898" cy="14717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7" y="3890698"/>
            <a:ext cx="8536623" cy="17546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9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556086" y="127049"/>
            <a:ext cx="2198878" cy="228937"/>
          </a:xfrm>
          <a:prstGeom prst="rect">
            <a:avLst/>
          </a:prstGeom>
        </p:spPr>
        <p:txBody>
          <a:bodyPr vert="horz" wrap="square" lIns="0" tIns="13363" rIns="0" bIns="0" rtlCol="0">
            <a:spAutoFit/>
          </a:bodyPr>
          <a:lstStyle/>
          <a:p>
            <a:pPr marL="13363">
              <a:lnSpc>
                <a:spcPct val="100000"/>
              </a:lnSpc>
              <a:spcBef>
                <a:spcPts val="105"/>
              </a:spcBef>
            </a:pPr>
            <a:r>
              <a:rPr lang="ru-RU" sz="1400" b="1" spc="-47" dirty="0" smtClean="0">
                <a:solidFill>
                  <a:srgbClr val="334286"/>
                </a:solidFill>
                <a:latin typeface="Arial"/>
                <a:cs typeface="Arial"/>
              </a:rPr>
              <a:t>МУРМАНСКСТАТ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 userDrawn="1"/>
        </p:nvSpPr>
        <p:spPr>
          <a:xfrm>
            <a:off x="564471" y="2469"/>
            <a:ext cx="11076862" cy="90672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8049" y="6477644"/>
            <a:ext cx="3377126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r"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50607"/>
            <a:ext cx="270741" cy="7399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1623661"/>
            <a:ext cx="270741" cy="4582238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213" tIns="48107" rIns="96213" bIns="48107" rtlCol="0" anchor="ctr"/>
          <a:lstStyle/>
          <a:p>
            <a:pPr algn="ctr"/>
            <a:endParaRPr lang="ru-RU"/>
          </a:p>
        </p:txBody>
      </p:sp>
      <p:sp>
        <p:nvSpPr>
          <p:cNvPr id="17" name="object 9">
            <a:extLst>
              <a:ext uri="{FF2B5EF4-FFF2-40B4-BE49-F238E27FC236}">
                <a16:creationId xmlns="" xmlns:a16="http://schemas.microsoft.com/office/drawing/2014/main" id="{222E1C3D-BC3A-D443-8563-08790B13AA2D}"/>
              </a:ext>
            </a:extLst>
          </p:cNvPr>
          <p:cNvSpPr/>
          <p:nvPr/>
        </p:nvSpPr>
        <p:spPr>
          <a:xfrm>
            <a:off x="2238757" y="234630"/>
            <a:ext cx="9403446" cy="101995"/>
          </a:xfrm>
          <a:custGeom>
            <a:avLst/>
            <a:gdLst/>
            <a:ahLst/>
            <a:cxnLst/>
            <a:rect l="l" t="t" r="r" b="b"/>
            <a:pathLst>
              <a:path w="3267075">
                <a:moveTo>
                  <a:pt x="0" y="0"/>
                </a:moveTo>
                <a:lnTo>
                  <a:pt x="3266757" y="0"/>
                </a:lnTo>
              </a:path>
            </a:pathLst>
          </a:custGeom>
          <a:ln w="25400">
            <a:solidFill>
              <a:srgbClr val="33428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98187" y="5809233"/>
            <a:ext cx="494109" cy="49910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412007"/>
            <a:ext cx="10365898" cy="136365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10078"/>
            <a:ext cx="10365898" cy="1501923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10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21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1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4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53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63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74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85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81205-BCB3-4D64-872C-28F112CF5FB3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F9F8-0E02-4ABD-95DD-DC8A4A3C216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2057"/>
            <a:ext cx="5386202" cy="45312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2057"/>
            <a:ext cx="5386202" cy="453120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0BDD3-C24C-4094-A245-1259AEC273F9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187FA-95AC-4D11-9528-ED061583AFF4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2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6891"/>
            <a:ext cx="5388319" cy="64050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066" indent="0">
              <a:buNone/>
              <a:defRPr sz="2100" b="1"/>
            </a:lvl2pPr>
            <a:lvl3pPr marL="962132" indent="0">
              <a:buNone/>
              <a:defRPr sz="1900" b="1"/>
            </a:lvl3pPr>
            <a:lvl4pPr marL="1443198" indent="0">
              <a:buNone/>
              <a:defRPr sz="1700" b="1"/>
            </a:lvl4pPr>
            <a:lvl5pPr marL="1924263" indent="0">
              <a:buNone/>
              <a:defRPr sz="1700" b="1"/>
            </a:lvl5pPr>
            <a:lvl6pPr marL="2405329" indent="0">
              <a:buNone/>
              <a:defRPr sz="1700" b="1"/>
            </a:lvl6pPr>
            <a:lvl7pPr marL="2886395" indent="0">
              <a:buNone/>
              <a:defRPr sz="1700" b="1"/>
            </a:lvl7pPr>
            <a:lvl8pPr marL="3367461" indent="0">
              <a:buNone/>
              <a:defRPr sz="1700" b="1"/>
            </a:lvl8pPr>
            <a:lvl9pPr marL="384852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7393"/>
            <a:ext cx="5388319" cy="395586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3" y="1536891"/>
            <a:ext cx="5390438" cy="64050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1066" indent="0">
              <a:buNone/>
              <a:defRPr sz="2100" b="1"/>
            </a:lvl2pPr>
            <a:lvl3pPr marL="962132" indent="0">
              <a:buNone/>
              <a:defRPr sz="1900" b="1"/>
            </a:lvl3pPr>
            <a:lvl4pPr marL="1443198" indent="0">
              <a:buNone/>
              <a:defRPr sz="1700" b="1"/>
            </a:lvl4pPr>
            <a:lvl5pPr marL="1924263" indent="0">
              <a:buNone/>
              <a:defRPr sz="1700" b="1"/>
            </a:lvl5pPr>
            <a:lvl6pPr marL="2405329" indent="0">
              <a:buNone/>
              <a:defRPr sz="1700" b="1"/>
            </a:lvl6pPr>
            <a:lvl7pPr marL="2886395" indent="0">
              <a:buNone/>
              <a:defRPr sz="1700" b="1"/>
            </a:lvl7pPr>
            <a:lvl8pPr marL="3367461" indent="0">
              <a:buNone/>
              <a:defRPr sz="1700" b="1"/>
            </a:lvl8pPr>
            <a:lvl9pPr marL="384852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3" y="2177393"/>
            <a:ext cx="5390438" cy="395586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EC00D-687B-4C44-828F-AF4155C5F9AF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4782C-515C-4A31-B6C3-4027A1A7EBB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2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82E4A-8DC9-40DA-9697-E00648232C27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8CF2E-CAA7-4BD6-9484-8E1F3DF8575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6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1DBF6-BDE4-42C8-85D7-7CB87C5291CB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7C123-420D-4A4A-AD18-7075DC26840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4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366"/>
            <a:ext cx="4012129" cy="116339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7" y="273369"/>
            <a:ext cx="6817442" cy="585988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6764"/>
            <a:ext cx="4012129" cy="4696493"/>
          </a:xfrm>
        </p:spPr>
        <p:txBody>
          <a:bodyPr/>
          <a:lstStyle>
            <a:lvl1pPr marL="0" indent="0">
              <a:buNone/>
              <a:defRPr sz="1500"/>
            </a:lvl1pPr>
            <a:lvl2pPr marL="481066" indent="0">
              <a:buNone/>
              <a:defRPr sz="1300"/>
            </a:lvl2pPr>
            <a:lvl3pPr marL="962132" indent="0">
              <a:buNone/>
              <a:defRPr sz="1100"/>
            </a:lvl3pPr>
            <a:lvl4pPr marL="1443198" indent="0">
              <a:buNone/>
              <a:defRPr sz="900"/>
            </a:lvl4pPr>
            <a:lvl5pPr marL="1924263" indent="0">
              <a:buNone/>
              <a:defRPr sz="900"/>
            </a:lvl5pPr>
            <a:lvl6pPr marL="2405329" indent="0">
              <a:buNone/>
              <a:defRPr sz="900"/>
            </a:lvl6pPr>
            <a:lvl7pPr marL="2886395" indent="0">
              <a:buNone/>
              <a:defRPr sz="900"/>
            </a:lvl7pPr>
            <a:lvl8pPr marL="3367461" indent="0">
              <a:buNone/>
              <a:defRPr sz="900"/>
            </a:lvl8pPr>
            <a:lvl9pPr marL="38485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3E90E0-7012-43C3-9F32-9E54E1A55231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B86FA-4E15-421A-B5F5-EE2958840607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4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6157"/>
            <a:ext cx="7317105" cy="56739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3485"/>
            <a:ext cx="7317105" cy="4119563"/>
          </a:xfrm>
        </p:spPr>
        <p:txBody>
          <a:bodyPr/>
          <a:lstStyle>
            <a:lvl1pPr marL="0" indent="0">
              <a:buNone/>
              <a:defRPr sz="3400"/>
            </a:lvl1pPr>
            <a:lvl2pPr marL="481066" indent="0">
              <a:buNone/>
              <a:defRPr sz="2900"/>
            </a:lvl2pPr>
            <a:lvl3pPr marL="962132" indent="0">
              <a:buNone/>
              <a:defRPr sz="2500"/>
            </a:lvl3pPr>
            <a:lvl4pPr marL="1443198" indent="0">
              <a:buNone/>
              <a:defRPr sz="2100"/>
            </a:lvl4pPr>
            <a:lvl5pPr marL="1924263" indent="0">
              <a:buNone/>
              <a:defRPr sz="2100"/>
            </a:lvl5pPr>
            <a:lvl6pPr marL="2405329" indent="0">
              <a:buNone/>
              <a:defRPr sz="2100"/>
            </a:lvl6pPr>
            <a:lvl7pPr marL="2886395" indent="0">
              <a:buNone/>
              <a:defRPr sz="2100"/>
            </a:lvl7pPr>
            <a:lvl8pPr marL="3367461" indent="0">
              <a:buNone/>
              <a:defRPr sz="2100"/>
            </a:lvl8pPr>
            <a:lvl9pPr marL="384852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73551"/>
            <a:ext cx="7317105" cy="805794"/>
          </a:xfrm>
        </p:spPr>
        <p:txBody>
          <a:bodyPr/>
          <a:lstStyle>
            <a:lvl1pPr marL="0" indent="0">
              <a:buNone/>
              <a:defRPr sz="1500"/>
            </a:lvl1pPr>
            <a:lvl2pPr marL="481066" indent="0">
              <a:buNone/>
              <a:defRPr sz="1300"/>
            </a:lvl2pPr>
            <a:lvl3pPr marL="962132" indent="0">
              <a:buNone/>
              <a:defRPr sz="1100"/>
            </a:lvl3pPr>
            <a:lvl4pPr marL="1443198" indent="0">
              <a:buNone/>
              <a:defRPr sz="900"/>
            </a:lvl4pPr>
            <a:lvl5pPr marL="1924263" indent="0">
              <a:buNone/>
              <a:defRPr sz="900"/>
            </a:lvl5pPr>
            <a:lvl6pPr marL="2405329" indent="0">
              <a:buNone/>
              <a:defRPr sz="900"/>
            </a:lvl6pPr>
            <a:lvl7pPr marL="2886395" indent="0">
              <a:buNone/>
              <a:defRPr sz="900"/>
            </a:lvl7pPr>
            <a:lvl8pPr marL="3367461" indent="0">
              <a:buNone/>
              <a:defRPr sz="900"/>
            </a:lvl8pPr>
            <a:lvl9pPr marL="384852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FAF9DC-AEC2-4EEF-BA1E-4B16577DCDBC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0E90F-D6D1-4251-9DD8-433119F99EF3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8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956"/>
            <a:ext cx="10975658" cy="1144323"/>
          </a:xfrm>
          <a:prstGeom prst="rect">
            <a:avLst/>
          </a:prstGeom>
        </p:spPr>
        <p:txBody>
          <a:bodyPr vert="horz" lIns="96213" tIns="48107" rIns="96213" bIns="481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2057"/>
            <a:ext cx="10975658" cy="4531202"/>
          </a:xfrm>
          <a:prstGeom prst="rect">
            <a:avLst/>
          </a:prstGeom>
        </p:spPr>
        <p:txBody>
          <a:bodyPr vert="horz" lIns="96213" tIns="48107" rIns="96213" bIns="481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8" y="6363713"/>
            <a:ext cx="2845541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F3EA49-91F7-40D0-9D58-3845F88156E4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31.01.2022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63713"/>
            <a:ext cx="3861806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6" y="6363713"/>
            <a:ext cx="2845541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983780-5A70-41EE-8967-CDAA820F4F85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5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ctr" defTabSz="96213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799" indent="-360799" algn="l" defTabSz="96213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32" indent="-300666" algn="l" defTabSz="96213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65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730" indent="-240533" algn="l" defTabSz="96213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4796" indent="-240533" algn="l" defTabSz="96213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5862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28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994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060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66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132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198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263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5329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395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461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8527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956"/>
            <a:ext cx="10975658" cy="1144323"/>
          </a:xfrm>
          <a:prstGeom prst="rect">
            <a:avLst/>
          </a:prstGeom>
        </p:spPr>
        <p:txBody>
          <a:bodyPr vert="horz" lIns="96213" tIns="48107" rIns="96213" bIns="481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2054"/>
            <a:ext cx="10975658" cy="4531202"/>
          </a:xfrm>
          <a:prstGeom prst="rect">
            <a:avLst/>
          </a:prstGeom>
        </p:spPr>
        <p:txBody>
          <a:bodyPr vert="horz" lIns="96213" tIns="48107" rIns="96213" bIns="481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8" y="6363709"/>
            <a:ext cx="2845541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1/31/2022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63709"/>
            <a:ext cx="3861806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6" y="6363709"/>
            <a:ext cx="2845541" cy="365548"/>
          </a:xfrm>
          <a:prstGeom prst="rect">
            <a:avLst/>
          </a:prstGeom>
        </p:spPr>
        <p:txBody>
          <a:bodyPr vert="horz" lIns="96213" tIns="48107" rIns="96213" bIns="481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81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txStyles>
    <p:titleStyle>
      <a:lvl1pPr algn="ctr" defTabSz="962132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799" indent="-360799" algn="l" defTabSz="96213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32" indent="-300666" algn="l" defTabSz="96213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665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3730" indent="-240533" algn="l" defTabSz="96213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4796" indent="-240533" algn="l" defTabSz="96213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5862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28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994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060" indent="-240533" algn="l" defTabSz="96213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066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132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198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263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5329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395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461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8527" algn="l" defTabSz="9621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3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-19051" y="-13805"/>
            <a:ext cx="12214226" cy="68715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/>
        </p:nvSpPr>
        <p:spPr>
          <a:xfrm>
            <a:off x="2209155" y="1560761"/>
            <a:ext cx="3024336" cy="774262"/>
          </a:xfrm>
          <a:prstGeom prst="rect">
            <a:avLst/>
          </a:prstGeom>
          <a:noFill/>
        </p:spPr>
        <p:txBody>
          <a:bodyPr wrap="square" lIns="96213" tIns="48107" rIns="96213" bIns="48107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ТЕРРИТОРИАЛЬНЫЙ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ФЕДЕРАЛЬНОЙ СЛУЖБЫ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 </a:t>
            </a:r>
            <a:b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МУРМАНСКОЙ ОБЛАСТИ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 txBox="1">
            <a:spLocks/>
          </p:cNvSpPr>
          <p:nvPr/>
        </p:nvSpPr>
        <p:spPr>
          <a:xfrm>
            <a:off x="2569195" y="3661652"/>
            <a:ext cx="10058028" cy="1389815"/>
          </a:xfrm>
          <a:prstGeom prst="rect">
            <a:avLst/>
          </a:prstGeom>
          <a:noFill/>
        </p:spPr>
        <p:txBody>
          <a:bodyPr vert="horz" wrap="square" lIns="96213" tIns="48107" rIns="96213" bIns="48107" rtlCol="0" anchor="ctr">
            <a:spAutoFit/>
          </a:bodyPr>
          <a:lstStyle>
            <a:defPPr>
              <a:defRPr lang="ru-RU"/>
            </a:defPPr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ru-RU" sz="5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lang="ru-RU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lang="ru-RU" sz="18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lang="ru-RU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lang="ru-RU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100" b="0" cap="all" dirty="0">
                <a:ln w="11430"/>
                <a:cs typeface="Times New Roman" pitchFamily="18" charset="0"/>
              </a:rPr>
              <a:t>Об итогах работы Территориального органа </a:t>
            </a:r>
            <a:endParaRPr lang="en-US" sz="2100" b="0" cap="all" dirty="0">
              <a:ln w="11430"/>
              <a:cs typeface="Times New Roman" pitchFamily="18" charset="0"/>
            </a:endParaRPr>
          </a:p>
          <a:p>
            <a:pPr algn="ctr"/>
            <a:r>
              <a:rPr lang="ru-RU" sz="2100" b="0" cap="all" dirty="0">
                <a:ln w="11430"/>
                <a:cs typeface="Times New Roman" pitchFamily="18" charset="0"/>
              </a:rPr>
              <a:t>Федеральной службы государственной статистики</a:t>
            </a:r>
          </a:p>
          <a:p>
            <a:pPr algn="ctr"/>
            <a:r>
              <a:rPr lang="ru-RU" sz="2100" b="0" cap="all" dirty="0">
                <a:ln w="11430"/>
                <a:cs typeface="Times New Roman" pitchFamily="18" charset="0"/>
              </a:rPr>
              <a:t>по Мурманской области</a:t>
            </a:r>
            <a:r>
              <a:rPr lang="en-US" sz="2100" b="0" cap="all" dirty="0">
                <a:ln w="11430"/>
                <a:cs typeface="Times New Roman" pitchFamily="18" charset="0"/>
              </a:rPr>
              <a:t/>
            </a:r>
            <a:br>
              <a:rPr lang="en-US" sz="2100" b="0" cap="all" dirty="0">
                <a:ln w="11430"/>
                <a:cs typeface="Times New Roman" pitchFamily="18" charset="0"/>
              </a:rPr>
            </a:br>
            <a:r>
              <a:rPr lang="ru-RU" sz="2100" b="0" cap="all" dirty="0">
                <a:ln w="11430"/>
                <a:cs typeface="Times New Roman" pitchFamily="18" charset="0"/>
              </a:rPr>
              <a:t>в </a:t>
            </a:r>
            <a:r>
              <a:rPr lang="ru-RU" sz="2100" b="0" cap="all" dirty="0" smtClean="0">
                <a:ln w="11430"/>
                <a:cs typeface="Times New Roman" pitchFamily="18" charset="0"/>
              </a:rPr>
              <a:t>20</a:t>
            </a:r>
            <a:r>
              <a:rPr lang="en-US" sz="2100" b="0" cap="all" dirty="0" smtClean="0">
                <a:ln w="11430"/>
                <a:cs typeface="Times New Roman" pitchFamily="18" charset="0"/>
              </a:rPr>
              <a:t>21</a:t>
            </a:r>
            <a:r>
              <a:rPr lang="ru-RU" sz="2100" b="0" cap="all" dirty="0" smtClean="0">
                <a:ln w="11430"/>
                <a:cs typeface="Times New Roman" pitchFamily="18" charset="0"/>
              </a:rPr>
              <a:t> </a:t>
            </a:r>
            <a:r>
              <a:rPr lang="ru-RU" sz="2100" b="0" cap="all" dirty="0" err="1" smtClean="0">
                <a:ln w="11430"/>
                <a:cs typeface="Times New Roman" pitchFamily="18" charset="0"/>
              </a:rPr>
              <a:t>годУ</a:t>
            </a:r>
            <a:endParaRPr lang="ru-RU" sz="2100" b="0" cap="all" dirty="0">
              <a:ln w="1143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7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439" y="627283"/>
            <a:ext cx="11290630" cy="430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РАБОТА СО СВЕДЕНИЯМИ, ПОСТУПАЮЩИМИ ИЗ РЕГИСТРИРУЮЩИХ ОРГАНОВ</a:t>
            </a:r>
            <a:endParaRPr lang="en-US" sz="22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035" y="1560761"/>
            <a:ext cx="1002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202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году получено и обработано от налоговых органов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7" y="5372993"/>
            <a:ext cx="1125803" cy="112212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009355" y="2284694"/>
            <a:ext cx="3252046" cy="1076267"/>
            <a:chOff x="0" y="1019777"/>
            <a:chExt cx="3252046" cy="107626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019777"/>
              <a:ext cx="3252046" cy="10762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2539" y="1072316"/>
              <a:ext cx="3146968" cy="971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24910 </a:t>
              </a:r>
              <a:r>
                <a:rPr lang="ru-RU" sz="3000" kern="1200" dirty="0" smtClean="0"/>
                <a:t>выпис</a:t>
              </a:r>
              <a:r>
                <a:rPr lang="ru-RU" sz="3000" dirty="0" smtClean="0"/>
                <a:t>о</a:t>
              </a:r>
              <a:r>
                <a:rPr lang="ru-RU" sz="3000" kern="1200" dirty="0" smtClean="0"/>
                <a:t>к</a:t>
              </a:r>
              <a:endParaRPr lang="ru-RU" sz="3000" kern="1200" dirty="0"/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 flipH="1">
            <a:off x="4369395" y="336900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37547" y="3383864"/>
            <a:ext cx="1008112" cy="773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5953571" y="4156902"/>
            <a:ext cx="2736304" cy="1076267"/>
            <a:chOff x="0" y="1019777"/>
            <a:chExt cx="3252046" cy="107626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019777"/>
              <a:ext cx="3252046" cy="107626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2539" y="1072316"/>
              <a:ext cx="3146968" cy="9711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12898– по индивидуальным предпринимателям</a:t>
              </a:r>
              <a:endParaRPr lang="ru-RU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641203" y="4156902"/>
            <a:ext cx="2736304" cy="1076267"/>
            <a:chOff x="0" y="1019777"/>
            <a:chExt cx="3252046" cy="107626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1019777"/>
              <a:ext cx="3252046" cy="107626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52539" y="1072316"/>
              <a:ext cx="3146968" cy="97118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12012– по юридическим лицам</a:t>
              </a:r>
              <a:endParaRPr lang="ru-RU" sz="20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11975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2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7"/>
          <a:stretch/>
        </p:blipFill>
        <p:spPr bwMode="auto">
          <a:xfrm>
            <a:off x="6961683" y="1416745"/>
            <a:ext cx="180020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914" y="578351"/>
            <a:ext cx="10657184" cy="430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ПОДГОТОВКА СТАТИСТИЧЕСКИХ МАТЕРИАЛОВ </a:t>
            </a:r>
            <a:endParaRPr lang="en-US" sz="22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589" y="1634501"/>
            <a:ext cx="7488832" cy="3693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 202</a:t>
            </a:r>
            <a:r>
              <a:rPr lang="en-US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 году выпущено</a:t>
            </a:r>
            <a:r>
              <a:rPr lang="en-US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7" y="5068723"/>
            <a:ext cx="1296144" cy="12918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5589" y="2244914"/>
            <a:ext cx="5962038" cy="32932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нформационно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статистический материал -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сборников - 17,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буклетов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3,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бюллетеней – 23,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д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окладов - 83,  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срочной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информации по актуальным вопросам,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экспресс-информаций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информаций - 172,</a:t>
            </a: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п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резентаций - 12,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статистических таблиц  - 23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92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241602" y="4153049"/>
            <a:ext cx="2664296" cy="1728192"/>
            <a:chOff x="7336476" y="3648993"/>
            <a:chExt cx="3387555" cy="194421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7338898" y="3648993"/>
              <a:ext cx="3385133" cy="1944216"/>
              <a:chOff x="2130651" y="3948852"/>
              <a:chExt cx="6573012" cy="4264761"/>
            </a:xfrm>
          </p:grpSpPr>
          <p:pic>
            <p:nvPicPr>
              <p:cNvPr id="12" name="Рисунок 11" descr="Изображение выглядит как сидит, дисплей, компьютер, стол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DDD05CB-2E66-FE41-B90C-3BED6168EC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9" t="6771" r="65" b="10382"/>
              <a:stretch/>
            </p:blipFill>
            <p:spPr>
              <a:xfrm>
                <a:off x="2130651" y="3948852"/>
                <a:ext cx="6431723" cy="426476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" name="Текст 2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C1AF1070-B945-8D4C-899C-993073D726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9962" y="6233123"/>
                <a:ext cx="4893701" cy="7655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rtlCol="0" anchor="ctr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500" kern="1200" spc="50" dirty="0">
                    <a:solidFill>
                      <a:schemeClr val="bg1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МОНИТОРИНГ ОСНОВНЫХ </a:t>
                </a:r>
                <a:endParaRPr lang="ru-RU" sz="5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500" kern="1200" spc="50" dirty="0">
                    <a:solidFill>
                      <a:schemeClr val="bg1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СОЦИАЛЬНО-ЭКОНОМИЧЕСКИХ ПОКАЗАТЕЛЕЙ </a:t>
                </a:r>
                <a:endParaRPr lang="ru-RU" sz="5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500" kern="1200" spc="50" dirty="0">
                    <a:solidFill>
                      <a:schemeClr val="bg1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ПО МУРМАНСКОЙ ОБЛАСТИ</a:t>
                </a:r>
                <a:endParaRPr lang="ru-RU" sz="500" dirty="0">
                  <a:solidFill>
                    <a:schemeClr val="bg1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97C47BF-43EF-F942-8B55-90BCB0808BB2}"/>
                </a:ext>
              </a:extLst>
            </p:cNvPr>
            <p:cNvSpPr txBox="1"/>
            <p:nvPr/>
          </p:nvSpPr>
          <p:spPr>
            <a:xfrm>
              <a:off x="7336476" y="3960068"/>
              <a:ext cx="19442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dirty="0" smtClean="0">
                  <a:solidFill>
                    <a:schemeClr val="bg1"/>
                  </a:solidFill>
                  <a:latin typeface="Arial Cyr" pitchFamily="34" charset="0"/>
                  <a:cs typeface="Arial Cyr" pitchFamily="34" charset="0"/>
                </a:rPr>
                <a:t>МУРМАНСКСТАТ</a:t>
              </a:r>
              <a:endParaRPr lang="ru-RU" sz="500" dirty="0">
                <a:solidFill>
                  <a:schemeClr val="bg1"/>
                </a:solidFill>
                <a:latin typeface="Arial Cyr" pitchFamily="34" charset="0"/>
                <a:cs typeface="Arial Cyr" pitchFamily="34" charset="0"/>
              </a:endParaRPr>
            </a:p>
          </p:txBody>
        </p:sp>
      </p:grpSp>
      <p:pic>
        <p:nvPicPr>
          <p:cNvPr id="10" name="Рисунок 9" descr="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923" y="3216945"/>
            <a:ext cx="1800200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379" y="624658"/>
            <a:ext cx="174371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79785" y="6511975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2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64" y="579658"/>
            <a:ext cx="10657184" cy="430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ИНФОРМАЦИОННО-СТАТИСТИЧЕСКОЕ ОБСЛУЖИВАНИЕ ПОЛЬЗОВАТЕЛЕЙ</a:t>
            </a:r>
            <a:endParaRPr lang="en-US" sz="22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3011" y="1056705"/>
            <a:ext cx="10585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Информационно-статистическое обслуживание пользователей велось в соответствии с соглашениями об информационном взаимодействии, на договорной основе и по разовым запросам. Все пользователи своевременно обеспечивались официальной статистической информацией, формируемой в соответствии </a:t>
            </a:r>
            <a:endParaRPr lang="en-US" sz="14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Федеральным планом статистических работ.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" y="5593209"/>
            <a:ext cx="909027" cy="909027"/>
          </a:xfrm>
          <a:prstGeom prst="rect">
            <a:avLst/>
          </a:prstGeom>
        </p:spPr>
      </p:pic>
      <p:sp>
        <p:nvSpPr>
          <p:cNvPr id="16" name="Объект 3"/>
          <p:cNvSpPr txBox="1">
            <a:spLocks/>
          </p:cNvSpPr>
          <p:nvPr/>
        </p:nvSpPr>
        <p:spPr>
          <a:xfrm>
            <a:off x="1849115" y="5737225"/>
            <a:ext cx="8490508" cy="5924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Для оказания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информационных услуг по предоставлению статистической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информации заключено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ru-RU" sz="14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договора (контракта) на сумму </a:t>
            </a:r>
            <a:r>
              <a:rPr lang="ru-RU" sz="1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2194,9</a:t>
            </a:r>
            <a:r>
              <a:rPr lang="ru-RU" sz="145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тыс. рублей. 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5602322"/>
              </p:ext>
            </p:extLst>
          </p:nvPr>
        </p:nvGraphicFramePr>
        <p:xfrm>
          <a:off x="1921123" y="2515663"/>
          <a:ext cx="8130117" cy="322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2065139" y="2064817"/>
            <a:ext cx="8490508" cy="5386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Официальная статистическая информация регулярно размещалась в соответствующих разделах Интернет-сайта </a:t>
            </a:r>
            <a:r>
              <a:rPr lang="ru-RU" sz="14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Мурманскстата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в соответствии с Графиком размещения. 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867" y="3576985"/>
            <a:ext cx="26642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912" y="569514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ВЗАИМОДЕЙСТВИЕ СО СРЕДСТВАМИ МАССОВОЙ ИНФОРМАЦИИ И ОБЩЕСТВЕННОСТЬЮ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947" y="1423724"/>
            <a:ext cx="849694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опубликования в периодической печати,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размещения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официальном Интернет-сайте </a:t>
            </a:r>
            <a:r>
              <a:rPr lang="ru-RU" sz="14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Мурманскстата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подготовлены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публикации,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пресс-релизов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пресс-выпусков. На региональном радио</a:t>
            </a:r>
            <a:r>
              <a:rPr lang="en-US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и телевидении прозвучало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46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выступлений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2" y="5949152"/>
            <a:ext cx="720458" cy="7181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2213" y="2856905"/>
            <a:ext cx="8679244" cy="4234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939" y="4369073"/>
            <a:ext cx="666271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феврале совместно с ФГБОУ ВО «Мурманский арктический государственный университет» был организован молодёжный творческий конкурс </a:t>
            </a:r>
            <a:r>
              <a:rPr lang="ru-RU" sz="1450" dirty="0" smtClean="0">
                <a:solidFill>
                  <a:srgbClr val="C00000"/>
                </a:solidFill>
              </a:rPr>
              <a:t>«Цифры в нашей жизни»,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посвящённый ВПН-2020.</a:t>
            </a:r>
          </a:p>
          <a:p>
            <a:pPr indent="432000"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432000"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Проведён региональный этап конкурса детского рисунка </a:t>
            </a:r>
            <a:r>
              <a:rPr lang="ru-RU" sz="1450" dirty="0" smtClean="0">
                <a:solidFill>
                  <a:srgbClr val="C00000"/>
                </a:solidFill>
              </a:rPr>
              <a:t>«Я рисую перепись»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две работы юных художников региона вышли в финал.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085" y="3391302"/>
            <a:ext cx="7056784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конкурсе статистических постеров работа «</a:t>
            </a:r>
            <a:r>
              <a:rPr lang="ru-RU" sz="14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Экоинициативы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 </a:t>
            </a:r>
            <a:b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учащихся ГОБОУ «</a:t>
            </a:r>
            <a:r>
              <a:rPr lang="ru-RU" sz="14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Мончегорская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коррекционная школа» заняла 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место </a:t>
            </a:r>
            <a:b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России в номинации «5-9 классы».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99" y="1848793"/>
            <a:ext cx="273731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99" y="4153049"/>
            <a:ext cx="1562174" cy="244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6947" y="2424857"/>
            <a:ext cx="8174880" cy="795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6000">
              <a:lnSpc>
                <a:spcPct val="105000"/>
              </a:lnSpc>
            </a:pPr>
            <a:r>
              <a:rPr lang="ru-RU" sz="1450" dirty="0" smtClean="0">
                <a:solidFill>
                  <a:srgbClr val="595959"/>
                </a:solidFill>
              </a:rPr>
              <a:t>Подведены </a:t>
            </a:r>
            <a:r>
              <a:rPr lang="ru-RU" sz="1450" dirty="0">
                <a:solidFill>
                  <a:srgbClr val="595959"/>
                </a:solidFill>
              </a:rPr>
              <a:t>итоги</a:t>
            </a:r>
            <a:r>
              <a:rPr lang="en-US" sz="1450" dirty="0" smtClean="0">
                <a:solidFill>
                  <a:srgbClr val="595959"/>
                </a:solidFill>
              </a:rPr>
              <a:t>: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Symbol"/>
              </a:rPr>
              <a:t>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Всероссийского школьного конкурса по статистики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«Тренд»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Международного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конкурса статистических постеров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Международной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студенческой олимпиады по статистике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912" y="569514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ВЗАИМОДЕЙСТВИЕ СО СРЕДСТВАМИ МАССОВОЙ ИНФОРМАЦИИ И ОБЩЕСТВЕННОСТЬЮ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947" y="1423724"/>
            <a:ext cx="7679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Организованы выставки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432000"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Мурманской государственной областной универсальной научной библиотеке, посвящённая 100-летию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Мурманскстата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432000" algn="just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Мурманском областном краеведческом музее, посвящённая ВПН-2020.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2" y="5949152"/>
            <a:ext cx="720458" cy="7181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2213" y="2856905"/>
            <a:ext cx="8679244" cy="4234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6947" y="2640881"/>
            <a:ext cx="705678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6000" algn="just">
              <a:lnSpc>
                <a:spcPct val="105000"/>
              </a:lnSpc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октябре состоялся пресс-тур в Мурманскую область с участием федеральных  СМИ, в ходе которого подготовлены репортажи о переписи капитана атомного ледокола «Ямал» Беликова А.Н., главы многодетной семьи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Амелина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А.Ю., саамской семьи Герасимова К.Б., проведена встреча со студентами и волонтёрами, организовано освещение хода переписи на переписном участке в г. Мурманске.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Рисунок 15" descr="C:\Bimoid\Users\User0001\RcvdFiles\бергелите инесса альгирдовна\20210923_1458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59" y="984697"/>
            <a:ext cx="302433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Bimoid\Users\User0001\RcvdFiles\бергелите инесса альгирдовна\IMG_27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26" y="4513089"/>
            <a:ext cx="298437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Bimoid\Users\User0001\RcvdFiles\бергелите инесса альгирдовна\фотографии\встреча со студентами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23" y="4297065"/>
            <a:ext cx="316835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939" y="-16585254"/>
            <a:ext cx="24626735" cy="1641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Bimoid\Users\User0001\RcvdFiles\бергелите инесса альгирдовна\IMG-20211021-WA000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35" y="3000921"/>
            <a:ext cx="2952328" cy="2053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4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939" y="1229817"/>
            <a:ext cx="1087392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Важным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направлением взаимодействия </a:t>
            </a:r>
            <a:r>
              <a:rPr lang="ru-RU" sz="14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Мурманскстата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 органами исполнительной власти региона является участие в работе рабочих групп и комиссий, созданных при органах власти.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23" y="192609"/>
            <a:ext cx="1037208" cy="1037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437" y="569514"/>
            <a:ext cx="1022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ВЗАИМОДЕЙСТВИЕ С ОРГАНАМИ ИСПОЛНИТЕЛЬНОЙ ВЛАСТИ 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939" y="3112169"/>
            <a:ext cx="9505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just"/>
            <a:r>
              <a:rPr lang="ru-RU" sz="1400" dirty="0" smtClean="0">
                <a:solidFill>
                  <a:srgbClr val="334286"/>
                </a:solidFill>
              </a:rPr>
              <a:t>Руководитель </a:t>
            </a:r>
            <a:r>
              <a:rPr lang="ru-RU" sz="1400" dirty="0" err="1">
                <a:solidFill>
                  <a:srgbClr val="334286"/>
                </a:solidFill>
              </a:rPr>
              <a:t>Мурманскстата</a:t>
            </a:r>
            <a:r>
              <a:rPr lang="ru-RU" sz="1400" dirty="0">
                <a:solidFill>
                  <a:srgbClr val="334286"/>
                </a:solidFill>
              </a:rPr>
              <a:t> </a:t>
            </a:r>
            <a:r>
              <a:rPr lang="ru-RU" sz="1400" dirty="0" smtClean="0">
                <a:solidFill>
                  <a:srgbClr val="334286"/>
                </a:solidFill>
              </a:rPr>
              <a:t>принял участие</a:t>
            </a:r>
            <a:r>
              <a:rPr lang="en-US" sz="1400" dirty="0" smtClean="0">
                <a:solidFill>
                  <a:srgbClr val="334286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заседании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расширенной коллегии Росстата, учебно-методических мероприятиях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заседании регионального Совета руководителей территориальных органов Федеральной службы государственной статистики Северо-Западного федерального округа.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939" y="1848793"/>
            <a:ext cx="10873927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450" dirty="0" smtClean="0">
                <a:solidFill>
                  <a:srgbClr val="334286"/>
                </a:solidFill>
              </a:rPr>
              <a:t>Состоялись заседания региональной контрольной</a:t>
            </a:r>
            <a:r>
              <a:rPr lang="en-US" sz="1450" dirty="0" smtClean="0">
                <a:solidFill>
                  <a:srgbClr val="334286"/>
                </a:solidFill>
              </a:rPr>
              <a:t> </a:t>
            </a:r>
            <a:r>
              <a:rPr lang="ru-RU" sz="1450" dirty="0" smtClean="0">
                <a:solidFill>
                  <a:srgbClr val="334286"/>
                </a:solidFill>
              </a:rPr>
              <a:t>группы и рабочих групп</a:t>
            </a:r>
            <a:r>
              <a:rPr lang="en-US" sz="1450" dirty="0" smtClean="0">
                <a:solidFill>
                  <a:srgbClr val="334286"/>
                </a:solidFill>
              </a:rPr>
              <a:t>:</a:t>
            </a:r>
            <a:endParaRPr lang="ru-RU" sz="1450" dirty="0" smtClean="0">
              <a:solidFill>
                <a:srgbClr val="334286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вопросам социально-экономического развития, занятости населения и мониторингу финансово-экономического состояния системообразующих предприятий и организаций Мурманской области при Межведомственной комиссии по обеспечению доходов бюджета Мурманской области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контролю за соблюдением прав граждан на оплату труда при Прокуратуре Мурманской области.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939" y="4225057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just"/>
            <a:r>
              <a:rPr lang="ru-RU" sz="1400" dirty="0">
                <a:solidFill>
                  <a:srgbClr val="334286"/>
                </a:solidFill>
              </a:rPr>
              <a:t>Во исполнение Плана проведения обучающих </a:t>
            </a:r>
            <a:r>
              <a:rPr lang="ru-RU" sz="1400" dirty="0" smtClean="0">
                <a:solidFill>
                  <a:srgbClr val="334286"/>
                </a:solidFill>
              </a:rPr>
              <a:t>мероприятий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специалистов органов государственной власти и местного самоуправления Мурманской области по вопросам предоставления (распространения) официальной статистической информации и методологии формирования показателей на 2021 год подготовлены и направлены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презентации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«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Индекс потребительских цен и как его рассчитывают в органах государственной статистики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«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Формирование официальной статистической информации по муниципальным образованиям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«Формирование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показателей занятости и безработицы по данным выборочного обследования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ра-бочей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силы»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«Формирование основных показателей по демографической статистике».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06099" y="4729113"/>
            <a:ext cx="1368152" cy="1008112"/>
            <a:chOff x="10562083" y="5017145"/>
            <a:chExt cx="1313051" cy="864096"/>
          </a:xfrm>
        </p:grpSpPr>
        <p:pic>
          <p:nvPicPr>
            <p:cNvPr id="15" name="Рисунок 1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562083" y="5017145"/>
              <a:ext cx="1313051" cy="864096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 bwMode="auto">
            <a:xfrm>
              <a:off x="10567415" y="5017145"/>
              <a:ext cx="1290811" cy="792088"/>
            </a:xfrm>
            <a:prstGeom prst="rect">
              <a:avLst/>
            </a:prstGeom>
            <a:noFill/>
            <a:ln w="50800" algn="ctr">
              <a:solidFill>
                <a:srgbClr val="FFC00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625979" y="5737225"/>
            <a:ext cx="1368152" cy="936104"/>
            <a:chOff x="9481963" y="5929834"/>
            <a:chExt cx="1368152" cy="936104"/>
          </a:xfrm>
        </p:grpSpPr>
        <p:pic>
          <p:nvPicPr>
            <p:cNvPr id="17" name="Рисунок 1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481963" y="5929834"/>
              <a:ext cx="1368152" cy="93610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 bwMode="auto">
            <a:xfrm>
              <a:off x="9481963" y="5929834"/>
              <a:ext cx="1368152" cy="864096"/>
            </a:xfrm>
            <a:prstGeom prst="rect">
              <a:avLst/>
            </a:prstGeom>
            <a:noFill/>
            <a:ln w="50800" algn="ctr">
              <a:solidFill>
                <a:srgbClr val="FFC00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0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9174881" y="4657105"/>
            <a:ext cx="1440160" cy="936104"/>
            <a:chOff x="9986019" y="4009033"/>
            <a:chExt cx="1440160" cy="936104"/>
          </a:xfrm>
        </p:grpSpPr>
        <p:graphicFrame>
          <p:nvGraphicFramePr>
            <p:cNvPr id="6" name="Объект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3465784"/>
                </p:ext>
              </p:extLst>
            </p:nvPr>
          </p:nvGraphicFramePr>
          <p:xfrm>
            <a:off x="9986019" y="4009033"/>
            <a:ext cx="1415611" cy="921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" name="Acrobat Document" r:id="rId6" imgW="9801055" imgH="5143305" progId="AcroExch.Document.7">
                    <p:embed/>
                  </p:oleObj>
                </mc:Choice>
                <mc:Fallback>
                  <p:oleObj name="Acrobat Document" r:id="rId6" imgW="9801055" imgH="5143305" progId="AcroExch.Document.7">
                    <p:embed/>
                    <p:pic>
                      <p:nvPicPr>
                        <p:cNvPr id="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86019" y="4009033"/>
                          <a:ext cx="1415611" cy="921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Прямоугольник 12"/>
            <p:cNvSpPr/>
            <p:nvPr/>
          </p:nvSpPr>
          <p:spPr bwMode="auto">
            <a:xfrm>
              <a:off x="9986019" y="4009033"/>
              <a:ext cx="1440160" cy="936104"/>
            </a:xfrm>
            <a:prstGeom prst="rect">
              <a:avLst/>
            </a:prstGeom>
            <a:noFill/>
            <a:ln w="50800" algn="ctr">
              <a:solidFill>
                <a:srgbClr val="FFC00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0202043" y="3648993"/>
            <a:ext cx="1502644" cy="974205"/>
            <a:chOff x="9779519" y="2602779"/>
            <a:chExt cx="1502644" cy="97420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8" t="5954" r="6294"/>
            <a:stretch/>
          </p:blipFill>
          <p:spPr>
            <a:xfrm>
              <a:off x="9782175" y="2628899"/>
              <a:ext cx="1499988" cy="948085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 bwMode="auto">
            <a:xfrm>
              <a:off x="9779519" y="2602779"/>
              <a:ext cx="1430635" cy="902197"/>
            </a:xfrm>
            <a:prstGeom prst="rect">
              <a:avLst/>
            </a:prstGeom>
            <a:noFill/>
            <a:ln w="50800" algn="ctr">
              <a:solidFill>
                <a:srgbClr val="FFC000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5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550" y="1459211"/>
            <a:ext cx="11140479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Вынесено:</a:t>
            </a:r>
          </a:p>
          <a:p>
            <a:pPr algn="just"/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164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назначении административного наказания на общую сумму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4803,5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рублей;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постановления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прекращении административного производства в связи с истечением срока привлечения к административной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ответственности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algn="just"/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постановления о прекращении административного производства связи с отсутствием события административного правонарушения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4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постановлений о прекращении административного производства в связи с отсутствием состава административного правонарушения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algn="just"/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постановление о прекращении административного производства и вынесении устного замечания по ст. 2.9.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867" y="3720094"/>
            <a:ext cx="114884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Возбуждено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дела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 административных правонарушениях по ч.1 ст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20.25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КоАП РФ.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269" y="953071"/>
            <a:ext cx="11232066" cy="59247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2021 году возбуждено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198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дел по административным  правонарушениям, ответственность за которые установлена ст. 13.19 КоАП РФ.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0963" y="4073550"/>
            <a:ext cx="11256743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Направлено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 рассмотрение в суд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дела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административных правонарушениях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 ст.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19.6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КоАП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РФ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оба дела возвращены.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963" y="4462165"/>
            <a:ext cx="112431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 2021 год по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постановлениям о назначении административного наказания по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ст. 13.19 КоАП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РФ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доход города Мурманска перечислено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9,5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рублей,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доход федерального бюджета –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2286,2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рублей.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0963" y="5066680"/>
            <a:ext cx="11271686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обращению других субъектов официального статистического учёта вынесено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определений об отказе в возбуждении дел об административных правонарушениях, из них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в связи с отсутствием состава административного правонарушения,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в связи с отсутствием события административного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правонарушения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1003" y="5979542"/>
            <a:ext cx="96490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 году респондентами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обжалованы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постановлений </a:t>
            </a:r>
            <a:r>
              <a:rPr lang="ru-RU" sz="14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Мурманскстата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назначении административных наказаний.</a:t>
            </a:r>
            <a:endParaRPr lang="ru-RU" sz="14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6" y="6116509"/>
            <a:ext cx="911354" cy="9113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8442" y="540939"/>
            <a:ext cx="1022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ПРЕТЕНЗИОННАЯ РАБОТА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31025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7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987" y="4729113"/>
            <a:ext cx="1068757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ctr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4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поступило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179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обращений граждан. </a:t>
            </a:r>
          </a:p>
          <a:p>
            <a:pPr indent="432000" algn="ctr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ходе рассмотрения обращений граждан жалоб на действие либо бездействие должностных лиц </a:t>
            </a:r>
            <a:r>
              <a:rPr lang="ru-RU" sz="14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Мурманскстата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повлёкших нарушение прав, свобод и законных интересов граждан, не установлено.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442" y="569514"/>
            <a:ext cx="1022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ДОКУМЕНТООБОРОТ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5809233"/>
            <a:ext cx="720458" cy="831486"/>
          </a:xfrm>
          <a:prstGeom prst="rect">
            <a:avLst/>
          </a:prstGeom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347791243"/>
              </p:ext>
            </p:extLst>
          </p:nvPr>
        </p:nvGraphicFramePr>
        <p:xfrm>
          <a:off x="2713211" y="1272729"/>
          <a:ext cx="626469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77107" y="5540251"/>
            <a:ext cx="8712968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ctr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2021 году подготовлено, оформлено и передано на постоянное хранение в </a:t>
            </a:r>
            <a:b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Государственный архив Мурманской области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919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дел за 2005 год.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7107" y="6169273"/>
            <a:ext cx="871296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ctr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Проводилась активная работа по переводу документов федеральных статистических наблюдений в электронный формат 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PDF/A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передачи в архив </a:t>
            </a:r>
            <a:r>
              <a:rPr lang="ru-RU" sz="14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Мурманскстата</a:t>
            </a:r>
            <a:r>
              <a:rPr lang="en-US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340" y="544844"/>
            <a:ext cx="1127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ОБЕСПЕЧЕНИЕ ФУНКЦИОНИРОВАНИЯ ДЕЯТЕЛЬНОСТИ МУРМАНСКСТАТА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067" y="1344737"/>
            <a:ext cx="936104" cy="1027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2490" y="2252385"/>
            <a:ext cx="3096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результатам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конкурентных процедур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45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3180" y="2225518"/>
            <a:ext cx="24582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единственным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поставщиком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49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6666" y="1225545"/>
            <a:ext cx="434382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состоянию на 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31.12.2021 заключено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контракт</a:t>
            </a:r>
            <a:r>
              <a:rPr lang="ru-RU" sz="14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4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(договора)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9104" y="3721001"/>
            <a:ext cx="11195147" cy="31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just">
              <a:lnSpc>
                <a:spcPct val="110000"/>
              </a:lnSpc>
            </a:pP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Заключены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договоры и </a:t>
            </a:r>
            <a:r>
              <a:rPr lang="ru-RU" sz="14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госконтракты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обеспечения функционирования деятельности </a:t>
            </a:r>
            <a:r>
              <a:rPr lang="ru-RU" sz="14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Мурманскстата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4585419" y="1828721"/>
            <a:ext cx="837432" cy="4690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646986" y="1828721"/>
            <a:ext cx="746745" cy="3969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 bwMode="auto">
          <a:xfrm>
            <a:off x="5926906" y="2188761"/>
            <a:ext cx="216024" cy="72008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13011" y="4225057"/>
            <a:ext cx="99371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just"/>
            <a:r>
              <a:rPr lang="ru-RU" sz="1400" dirty="0" smtClean="0">
                <a:solidFill>
                  <a:srgbClr val="595959"/>
                </a:solidFill>
              </a:rPr>
              <a:t>Выполнены работы на замену лифта грузоподъёмностью 500 кг, отработавшего назначенный срок службы и не соответствующий техническому регламенту Таможенного союза ТР ТС 011/2011 «Безопасность лифтов», на лифт грузоподъёмностью 630 кг. </a:t>
            </a:r>
            <a:endParaRPr lang="ru-RU" sz="1400" dirty="0">
              <a:solidFill>
                <a:srgbClr val="59595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3011" y="5089153"/>
            <a:ext cx="9793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целях проведения оптимизации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площадей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помещений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декабре 2021 года были расторгнуты договоры аренды и на коммунальные услуги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помещения,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подобранные для проведения ВПН-2020 в городах и населённых пунктах Мурманской области, а также на помещения по основной деятельности в с. Ловозеро и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пгт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Умба. </a:t>
            </a:r>
          </a:p>
        </p:txBody>
      </p:sp>
    </p:spTree>
    <p:extLst>
      <p:ext uri="{BB962C8B-B14F-4D97-AF65-F5344CB8AC3E}">
        <p14:creationId xmlns:p14="http://schemas.microsoft.com/office/powerpoint/2010/main" val="19245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995" y="4297065"/>
            <a:ext cx="9001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октябре коллектив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Мурманскстата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принял участие в тренировке по гражданской обороне в рамках проводимой Всероссийской штабной тренировки.</a:t>
            </a:r>
          </a:p>
          <a:p>
            <a:pPr indent="432000" algn="just"/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32000"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соответствии с планом неотложных мероприятий по предупреждению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распространения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коронавирусной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инфекции в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организована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профилактическая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работа.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5" y="5719361"/>
            <a:ext cx="865864" cy="9504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0963" y="1200721"/>
            <a:ext cx="9361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just"/>
            <a:r>
              <a:rPr lang="ru-RU" sz="1400" dirty="0" smtClean="0">
                <a:solidFill>
                  <a:srgbClr val="595959"/>
                </a:solidFill>
              </a:rPr>
              <a:t>Во </a:t>
            </a:r>
            <a:r>
              <a:rPr lang="ru-RU" sz="1400" dirty="0">
                <a:solidFill>
                  <a:srgbClr val="595959"/>
                </a:solidFill>
              </a:rPr>
              <a:t>исполнение плана мероприятий по повышению значений показателей доступности для инвалидов объектов и услуг в Росстат направлен </a:t>
            </a:r>
            <a:r>
              <a:rPr lang="ru-RU" sz="1400" dirty="0" smtClean="0">
                <a:solidFill>
                  <a:srgbClr val="595959"/>
                </a:solidFill>
              </a:rPr>
              <a:t>паспорт </a:t>
            </a:r>
            <a:r>
              <a:rPr lang="ru-RU" sz="1400" dirty="0">
                <a:solidFill>
                  <a:srgbClr val="595959"/>
                </a:solidFill>
              </a:rPr>
              <a:t>доступности для инвалидов объектов и услуг административного здания </a:t>
            </a:r>
            <a:r>
              <a:rPr lang="ru-RU" sz="1400" dirty="0" err="1">
                <a:solidFill>
                  <a:srgbClr val="595959"/>
                </a:solidFill>
              </a:rPr>
              <a:t>Мурманскстата</a:t>
            </a:r>
            <a:r>
              <a:rPr lang="ru-RU" sz="1400" dirty="0">
                <a:solidFill>
                  <a:srgbClr val="595959"/>
                </a:solidFill>
              </a:rPr>
              <a:t> за 2020 год. Выполнена разметка парковочного места для инвалидов после ремонта асфальтового покрытия.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340" y="487694"/>
            <a:ext cx="1127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ОБЕСПЕЧЕНИЕ ФУНКЦИОНИРОВАНИЯ ДЕЯТЕЛЬНОСТИ МУРМАНСКСТАТА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019" y="1992809"/>
            <a:ext cx="2106007" cy="271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31025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6947" y="2208833"/>
            <a:ext cx="9505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Разработан комплексный план мероприятий по улучшению и оздоровлению условий труда в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2021 год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indent="432000"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32000"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Подготовлены планы основных мероприятий по гражданской обороне и чрезвычайным ситуациям, основных мероприятий по обеспечению пожарной безопасности в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2021 год. </a:t>
            </a:r>
          </a:p>
          <a:p>
            <a:pPr indent="432000"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955" y="3504977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Организована ежегодная перезарядка и освидетельствование 44 огнетушителей, осуществлена закупка 19 огнетушителей. </a:t>
            </a:r>
          </a:p>
        </p:txBody>
      </p:sp>
    </p:spTree>
    <p:extLst>
      <p:ext uri="{BB962C8B-B14F-4D97-AF65-F5344CB8AC3E}">
        <p14:creationId xmlns:p14="http://schemas.microsoft.com/office/powerpoint/2010/main" val="36685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617" y="558002"/>
            <a:ext cx="11379461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ПЕРЕПИСИ, </a:t>
            </a:r>
            <a:r>
              <a:rPr lang="ru-RU" sz="2200" dirty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ВЫБОРОЧНЫЕ </a:t>
            </a:r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ОБСЛЕДОВАНИЯ (НАБЛЮДЕНИЯ)</a:t>
            </a:r>
            <a:endParaRPr lang="en-US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617" y="1066230"/>
            <a:ext cx="6303042" cy="3539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Осуществлялись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работы по подготовке и проведению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17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" y="6093689"/>
            <a:ext cx="758425" cy="755605"/>
          </a:xfrm>
          <a:prstGeom prst="rect">
            <a:avLst/>
          </a:prstGeom>
        </p:spPr>
      </p:pic>
      <p:sp>
        <p:nvSpPr>
          <p:cNvPr id="14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0963" y="1488753"/>
            <a:ext cx="11305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1. Всероссийской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переписи населения 2020 года (далее – ВПН-2020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Сельскохозяйственной </a:t>
            </a:r>
            <a:r>
              <a:rPr lang="ru-RU" sz="1400" dirty="0" err="1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микропереписи</a:t>
            </a:r>
            <a:r>
              <a:rPr lang="ru-RU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2021 года (далее – СХМП-2021</a:t>
            </a:r>
            <a:r>
              <a:rPr lang="ru-RU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Сплошного статистического наблюдения за деятельностью субъектов малого и среднего  предпринимательства по итогам 2020 года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0963" y="2352849"/>
            <a:ext cx="11305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2. Выборочных обследований домохозяйств по социально-демографическим проблемам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остояния здоровья; трудоустройства выпускников, получивших среднее профессиональное и высшее образование; доходов населения и участия в социальных программах; качества и доступности услуг в сфере образования, здравоохранения и социального обслуживания, содействия занятости населения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0963" y="3432969"/>
            <a:ext cx="11305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Выборочных обследований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наблюдений) домохозяйств и граждан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абочей силы; по вопросам использования населением информационных технологий и информационно-телекоммуникационных сетей; за сельскохозяйственной деятельностью личных подсобных и других индивидуальных хозяйств граждан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9718" y="4369073"/>
            <a:ext cx="113052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4. Сплошных и выборочных наблюдений юридических лиц и индивидуальных предпринимателей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численности и заработной платы работников по категориям в организациях социальной сферы и науки; за дополнительным образованием детей; за индивидуальными предпринимателями, осуществляющими перевозку грузов на коммерческой основе; за индивидуальными предпринимателями, осуществляющими деятельность  в розничной торговле; за объёмами продажи товаров на рынках; за деятельностью социально ориентированных некоммерческих организаций.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9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5326989"/>
            <a:ext cx="1137270" cy="11083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8995" y="1128713"/>
            <a:ext cx="1047716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осуществления деятельности </a:t>
            </a:r>
            <a:r>
              <a:rPr lang="ru-RU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Мурманскстата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состоянию на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31.12.2021 были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выделены лимиты бюджетных средств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размере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262288,6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тыс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рублей. </a:t>
            </a:r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432000" algn="just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Перечисление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 в федеральный и местный бюджеты, ИФНС и внебюджетные фонды производилось своевременно, заработная плата работникам </a:t>
            </a:r>
            <a:r>
              <a:rPr lang="ru-RU" sz="1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Мурманскстата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выплачивалась в установленные сроки.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698" y="540093"/>
            <a:ext cx="1127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ОБЕСПЕЧЕНИЕ ФУНКЦИОНИРОВАНИЯ ДЕЯТЕЛЬНОСТИ МУРМАНСКСТАТА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8729" y="2568873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доход федерального бюджета от оказания платных услуг по предоставлению статистической информации перечислено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2227,2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рублей</a:t>
            </a:r>
            <a:endParaRPr lang="ru-RU" sz="2200" b="1" dirty="0">
              <a:solidFill>
                <a:schemeClr val="tx1">
                  <a:lumMod val="65000"/>
                  <a:lumOff val="3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9315" y="3648993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106,1%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установленного Росстатом годового планового задания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размере 2100,0 тыс.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рублей)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11975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340" y="480641"/>
            <a:ext cx="1127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КАДРОВАЯ РАБОТА</a:t>
            </a:r>
            <a:endParaRPr lang="ru-RU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253" y="3896678"/>
            <a:ext cx="85636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Специалисты </a:t>
            </a:r>
            <a:r>
              <a:rPr lang="ru-RU" sz="14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Мурманскстата</a:t>
            </a:r>
            <a:r>
              <a:rPr lang="ru-RU" sz="145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принимали участие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семинарах, совещаниях (в том числе в режиме видеоконференцсвязи), проводимых Росстатом по вопросам подготовки, проведения переписей, обследований, федеральных статистических наблюдений.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5" descr="H:\610ROOM\610_svod\OTDEL\OTCHET\2020\1 kv\Изображение 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927" y="3721000"/>
            <a:ext cx="2700301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5737225"/>
            <a:ext cx="812343" cy="8639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2971" y="4729113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марте состоялось общее собрание трудового коллектива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на котором были заслушаны отчёты о ходе выполнения Коллективного договора между администрацией и коллективом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2020-2023 годы и принято соглашение об охране труда на 2021 год.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5425" y="889447"/>
            <a:ext cx="1130525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2021 году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работу принято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человек, уволено –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53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Переведены на вышестоящие должности гражданской службы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гражданских служащих.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состоянию на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01.01.2022 вакантны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должностей, переведённых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новую систему оплаты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труда,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должностей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государственной гражданской службы.</a:t>
            </a:r>
          </a:p>
          <a:p>
            <a:pPr algn="just"/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Присвоены очередные классные чины в пределах групп должностей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гражданским служащим.</a:t>
            </a:r>
          </a:p>
          <a:p>
            <a:pPr algn="just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Заключён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3121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гражданско-правовой договор </a:t>
            </a:r>
            <a:r>
              <a:rPr lang="ru-RU" sz="14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лицами, привлекаемыми к выполнению работ, связанных с проведением переписей и 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обследований. 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3171" y="5737225"/>
            <a:ext cx="633670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Продолжена работа по реализации мер, направленных на противодействие коррупции в </a:t>
            </a:r>
            <a:r>
              <a:rPr lang="ru-RU" sz="14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Мурманскстате</a:t>
            </a:r>
            <a:r>
              <a:rPr lang="ru-RU" sz="14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4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6350" y="2818805"/>
            <a:ext cx="11294329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50" dirty="0">
                <a:solidFill>
                  <a:srgbClr val="595959"/>
                </a:solidFill>
              </a:rPr>
              <a:t>В связи с юбилейной датой со дня рождения и за безупречную и эффективную гражданскую службу (работу) </a:t>
            </a:r>
            <a:r>
              <a:rPr lang="ru-RU" sz="1600" dirty="0" smtClean="0">
                <a:solidFill>
                  <a:srgbClr val="595959"/>
                </a:solidFill>
              </a:rPr>
              <a:t>12</a:t>
            </a:r>
            <a:r>
              <a:rPr lang="ru-RU" sz="1450" dirty="0" smtClean="0">
                <a:solidFill>
                  <a:srgbClr val="595959"/>
                </a:solidFill>
              </a:rPr>
              <a:t> сотрудников </a:t>
            </a:r>
            <a:r>
              <a:rPr lang="ru-RU" sz="1450" dirty="0">
                <a:solidFill>
                  <a:srgbClr val="595959"/>
                </a:solidFill>
              </a:rPr>
              <a:t>награждены «Благодарностью руководителя Федеральной службы государственной статистики», </a:t>
            </a:r>
            <a:r>
              <a:rPr lang="ru-RU" sz="1600" dirty="0" smtClean="0">
                <a:solidFill>
                  <a:srgbClr val="595959"/>
                </a:solidFill>
              </a:rPr>
              <a:t>6</a:t>
            </a:r>
            <a:r>
              <a:rPr lang="ru-RU" sz="1450" dirty="0" smtClean="0">
                <a:solidFill>
                  <a:srgbClr val="595959"/>
                </a:solidFill>
              </a:rPr>
              <a:t> </a:t>
            </a:r>
            <a:r>
              <a:rPr lang="ru-RU" sz="1450" dirty="0">
                <a:solidFill>
                  <a:srgbClr val="595959"/>
                </a:solidFill>
              </a:rPr>
              <a:t>– «Почётной грамотой Росстата», </a:t>
            </a:r>
            <a:r>
              <a:rPr lang="ru-RU" sz="1600" dirty="0">
                <a:solidFill>
                  <a:srgbClr val="595959"/>
                </a:solidFill>
              </a:rPr>
              <a:t>1</a:t>
            </a:r>
            <a:r>
              <a:rPr lang="ru-RU" sz="1450" dirty="0">
                <a:solidFill>
                  <a:srgbClr val="595959"/>
                </a:solidFill>
              </a:rPr>
              <a:t> – нагрудным знаком «За вклад в развитие государственной статистки», </a:t>
            </a:r>
            <a:r>
              <a:rPr lang="ru-RU" sz="1600" dirty="0" smtClean="0">
                <a:solidFill>
                  <a:srgbClr val="595959"/>
                </a:solidFill>
              </a:rPr>
              <a:t>16</a:t>
            </a:r>
            <a:r>
              <a:rPr lang="ru-RU" sz="1450" dirty="0" smtClean="0">
                <a:solidFill>
                  <a:srgbClr val="595959"/>
                </a:solidFill>
              </a:rPr>
              <a:t> </a:t>
            </a:r>
            <a:r>
              <a:rPr lang="ru-RU" sz="1450" dirty="0">
                <a:solidFill>
                  <a:srgbClr val="595959"/>
                </a:solidFill>
              </a:rPr>
              <a:t>сотрудникам объявлена Благодарность руководителя </a:t>
            </a:r>
            <a:r>
              <a:rPr lang="ru-RU" sz="1450" dirty="0" err="1">
                <a:solidFill>
                  <a:srgbClr val="595959"/>
                </a:solidFill>
              </a:rPr>
              <a:t>Мурманскстата</a:t>
            </a:r>
            <a:r>
              <a:rPr lang="ru-RU" sz="1450" dirty="0">
                <a:solidFill>
                  <a:srgbClr val="59595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4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Изображение 1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Изображение 17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65139" y="2567583"/>
            <a:ext cx="8640960" cy="9361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endParaRPr lang="ru-RU" sz="40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26179" y="5737225"/>
            <a:ext cx="576064" cy="57606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contourClr>
              <a:schemeClr val="bg1"/>
            </a:contourClr>
          </a:sp3d>
        </p:spPr>
        <p:txBody>
          <a:bodyPr wrap="none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30" y="264617"/>
            <a:ext cx="2209156" cy="12596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5179" y="1416745"/>
            <a:ext cx="8856984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сентябре проведена ВПН-2020 в отдалённых и труднодоступных населённых пунктах Мурманской области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В период проведения основного этапа ВПН-2020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(октябрь-ноябрь)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кураторы совершали выезды в закреплённые муниципальные образования Мурманской области, на переписные участки г. Мурманска с целью оказания практической помощи и осуществления контроля над ходом проведения переписи населения.</a:t>
            </a: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E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жедневно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осуществлялся мониторинг хода проведения ВПН – 2020.</a:t>
            </a:r>
          </a:p>
          <a:p>
            <a:pPr algn="just">
              <a:lnSpc>
                <a:spcPct val="110000"/>
              </a:lnSpc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 В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режиме видеоконференции проведено 11 заседаний Межведомственной комиссии по подготовке и проведению ВПН – 2020 при Правительстве Мурманской области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в которых приняли участие руководители органов местного самоуправления, специалисты исполнительных органов государственной власти Мурманской области, представители территориальных органов федеральных органов исполнительной власти.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Проводилась активная информационно-разъяснительная работа. </a:t>
            </a:r>
          </a:p>
          <a:p>
            <a:pPr algn="just">
              <a:lnSpc>
                <a:spcPct val="110000"/>
              </a:lnSpc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ноябре-декабре на территориальном уровне осуществлялась приёмка материалов переписи с районного уровня и от представителей территориальных органов министерств и ведомств, имеющих в своём ведении специальные контингенты населения.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Осуществлена загрузка сведений о населении (электронных переписных листов) в АС ВПН,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выполнено сканирование машиночитаемых документов, проводилось кодирование и формально-логический контроль полученной информации.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63" y="2496865"/>
            <a:ext cx="2023113" cy="1946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0" y="5521201"/>
            <a:ext cx="866616" cy="8633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5985" y="559218"/>
            <a:ext cx="9963116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Всероссийская перепись населения</a:t>
            </a:r>
            <a:endParaRPr lang="en-US" sz="2200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955" y="419299"/>
            <a:ext cx="11521280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Сельскохозяйственная </a:t>
            </a:r>
            <a:r>
              <a:rPr lang="ru-RU" sz="2200" dirty="0" err="1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микроперепись</a:t>
            </a:r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 2021 года</a:t>
            </a:r>
            <a:endParaRPr lang="en-US" sz="2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963" y="984697"/>
            <a:ext cx="11251157" cy="10926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just" defTabSz="533400">
              <a:spcAft>
                <a:spcPts val="200"/>
              </a:spcAf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В августе осуществлён сбор сведений об объектах СХМП-2021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.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 defTabSz="533400">
              <a:spcAft>
                <a:spcPts val="20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Материалы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микропереписи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загружены в СПО СХМП и переданы на федеральный уровень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.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just" defTabSz="533400">
              <a:spcAft>
                <a:spcPts val="0"/>
              </a:spcAft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С целью повышения качества данных по итогам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микропереписи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актуализированы генеральные совокупности сельхозпроизводителей, которые в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межпереписной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период наблюдаются выборочно или по которым наблюдение не проводилось.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" y="5449193"/>
            <a:ext cx="1080120" cy="10765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4979" y="4225057"/>
            <a:ext cx="11249247" cy="4048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533400">
              <a:spcAft>
                <a:spcPts val="0"/>
              </a:spcAft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Всего получено сведений по формам (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 общего числа респондентов, включённых в каталоги наблюдения)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947" y="2496865"/>
            <a:ext cx="11665296" cy="16619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Сплошное наблюдение за деятельностью субъектов малого и среднего предпринимательства по итогам 2020 года </a:t>
            </a:r>
          </a:p>
          <a:p>
            <a:endParaRPr lang="en-US" sz="10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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Выполнены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все мероприятия по сбору, контролю, вводу данных и проведению формально-логического контроля по формам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№№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МП-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«Сведения об основных показателях деятельности малого предприятия» и 1- предприниматель «Основные сведения о деятельности организаций», а также по средним предприятиям в рамках действующих КЭОИ.</a:t>
            </a:r>
            <a:endParaRPr lang="en-US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1083" y="4873129"/>
            <a:ext cx="9937104" cy="40489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just" defTabSz="533400">
              <a:spcAft>
                <a:spcPts val="0"/>
              </a:spcAft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№ 1-предприниматель «Основные сведения о деятельности индивидуального предпринимателя» -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87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2792" y="4629611"/>
            <a:ext cx="10369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33400"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- № МП-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сп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Сведения об основных показателях деятельности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малого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предприятия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» -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94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1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955" y="457399"/>
            <a:ext cx="4320481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ТЕКУЩАЯ РАБОТА</a:t>
            </a:r>
            <a:endParaRPr lang="en-US" sz="2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5665217"/>
            <a:ext cx="1080120" cy="1076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73051" y="5593209"/>
            <a:ext cx="7128791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defTabSz="533400"/>
            <a:r>
              <a:rPr lang="ru-RU" sz="15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Symbol"/>
              </a:rPr>
              <a:t>Велись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работы в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ИСПДн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 Росстата в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Мурманскстате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955" y="1738281"/>
            <a:ext cx="10874349" cy="821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334286"/>
                </a:solidFill>
              </a:rPr>
              <a:t>Разработаны и утверждены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Цели в области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качества и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 мероприятий по достижению целей в области качества на 2022 год. 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986019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8955" y="3551461"/>
            <a:ext cx="108743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334286"/>
                </a:solidFill>
              </a:rPr>
              <a:t>Проводилась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работа по актуализации информационного фонда АС ГС ОФСН, повышения качества Статистического регистра Росстата и наполнения его контактными данными респондентов. 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8955" y="2276649"/>
            <a:ext cx="108743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334286"/>
                </a:solidFill>
              </a:rPr>
              <a:t>Осуществлено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формирование и контроль согласованного массива статистической информации операционных баз данных (1 уровень программного комплекса ГД-ПТК) и данных для разработки показателей СНС.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9430" y="2909863"/>
            <a:ext cx="111612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334286"/>
                </a:solidFill>
              </a:rPr>
              <a:t>Произведены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расчёты по схемам «ВРП», «М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(местные единицы) и «КИЕС» (институциональные сектора) (2 уровень программного комплекса ГД-ПТК). 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8955" y="4252491"/>
            <a:ext cx="110267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334286"/>
                </a:solidFill>
              </a:rPr>
              <a:t>Загружена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 о принадлежности юридических лиц к государственному сектору экономики, полученная от Министерства имущественных отношений Мурманской области. 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8955" y="884114"/>
            <a:ext cx="1087434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соответствии с приказом Росстата от 9 марта 2021 г. №127 «Об организации проектной деятельности и внедрении системы менеджмента качества в Федеральной службе государственной статистики» в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Мурманскстате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500" dirty="0" smtClean="0">
                <a:solidFill>
                  <a:srgbClr val="334286"/>
                </a:solidFill>
              </a:rPr>
              <a:t>сформирован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Комитет по качеству, </a:t>
            </a:r>
            <a:r>
              <a:rPr lang="ru-RU" sz="1500" dirty="0" smtClean="0">
                <a:solidFill>
                  <a:srgbClr val="334286"/>
                </a:solidFill>
              </a:rPr>
              <a:t>подготовлен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 мероприятий по достижению целей в области качества на 2021 год. 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4288" y="4871988"/>
            <a:ext cx="107672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334286"/>
                </a:solidFill>
              </a:rPr>
              <a:t>Продолжено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взаимодействие с УФНС России по Мурманской области по вопросу проверки достоверности сведений о юридическом адресе юридических лиц. 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875" y="2568873"/>
            <a:ext cx="302433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8955" y="457399"/>
            <a:ext cx="4320481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ТЕКУЩАЯ РАБОТА</a:t>
            </a:r>
            <a:endParaRPr lang="en-US" sz="2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5665217"/>
            <a:ext cx="1080120" cy="10765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52971" y="2496865"/>
            <a:ext cx="8064896" cy="936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defTabSz="533400"/>
            <a:r>
              <a:rPr lang="ru-RU" sz="15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Symbol"/>
              </a:rPr>
              <a:t>Продолжались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работы по развитию системы искусственного интеллекта «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Нейростат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».</a:t>
            </a:r>
          </a:p>
          <a:p>
            <a:pPr defTabSz="533400">
              <a:spcBef>
                <a:spcPts val="600"/>
              </a:spcBef>
            </a:pP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В январе-феврале </a:t>
            </a:r>
            <a:r>
              <a:rPr lang="ru-RU" sz="15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Symbol"/>
              </a:rPr>
              <a:t>проведена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апробация системы специалистами отделов статистики </a:t>
            </a:r>
            <a:r>
              <a:rPr lang="ru-RU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Мурманскстата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и 62 территориальных органов Росстата. 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939" y="3937025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/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С апреля 2021 года система используется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для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формирования краткосрочного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оперативного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прогноза производства товаров и услуг по отдельным видам экономической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деятельности для ежемесячного доклада </a:t>
            </a:r>
            <a:b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«Социально-экономического положение Мурманской области». 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986019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9915" y="5881241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Функциональная схема системы «</a:t>
            </a:r>
            <a:r>
              <a:rPr lang="ru-RU" sz="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Нейростат</a:t>
            </a:r>
            <a:r>
              <a:rPr lang="ru-RU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2971" y="1488753"/>
            <a:ext cx="8064896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defTabSz="533400"/>
            <a:r>
              <a:rPr lang="ru-RU" sz="15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  <a:sym typeface="Symbol"/>
              </a:rPr>
              <a:t>Менялось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наполнение информационного ресурса «В помощь респонденту»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:</a:t>
            </a:r>
            <a:endParaRPr lang="ru-RU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defTabSz="533400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–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проводилось обновление каталогов организаций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;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33400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–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периодичность предоставления форм и комментариев к ним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;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33400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–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вносились изменения в списки исполнителей.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891" y="696665"/>
            <a:ext cx="2646907" cy="15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1129035" y="5521201"/>
            <a:ext cx="7488832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533400"/>
            <a:r>
              <a:rPr lang="ru-RU" sz="15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Подготовлена и </a:t>
            </a:r>
            <a:r>
              <a:rPr lang="ru-RU" sz="1500" dirty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опубликована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журнале «Российский экономический вестник» научная статья «Формирование предиктивной статистической информации с использованием нейронных сетей».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955" y="524074"/>
            <a:ext cx="4320481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ТЕКУЩАЯ РАБОТА</a:t>
            </a:r>
            <a:endParaRPr lang="en-US" sz="2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" y="5789418"/>
            <a:ext cx="1080120" cy="10765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8955" y="1128713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Разработана Цифровая многофункциональная система учёта информационно-коммуникационного оборудования  (ЦМСУИКО), предназначенная для облегчения процедуры инвентаризации и учёта средств вычислительной техники и позволяющая  систематизировать операции по перемещению оборудования, а также автоматизировать процедуру формирования накладных.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979" y="3432969"/>
            <a:ext cx="6912768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533400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Применение ЦМСУИКО позволяет оптимизировать трудозатраты при учёте средств вычислительной техники за счёт автоматизации ручного труда.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986019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753770" y="1128713"/>
            <a:ext cx="3600401" cy="3096344"/>
            <a:chOff x="6742912" y="552648"/>
            <a:chExt cx="5184696" cy="5248623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995" y="2139441"/>
              <a:ext cx="1801259" cy="1938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055" y="552648"/>
              <a:ext cx="1911091" cy="3677372"/>
            </a:xfrm>
            <a:prstGeom prst="rect">
              <a:avLst/>
            </a:prstGeom>
          </p:spPr>
        </p:pic>
        <p:sp>
          <p:nvSpPr>
            <p:cNvPr id="24" name="Равнобедренный треугольник 23"/>
            <p:cNvSpPr/>
            <p:nvPr/>
          </p:nvSpPr>
          <p:spPr>
            <a:xfrm>
              <a:off x="6742912" y="4169990"/>
              <a:ext cx="2411088" cy="33866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742912" y="4610407"/>
              <a:ext cx="2421032" cy="11908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 технику наносятся </a:t>
              </a:r>
              <a:b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QR-</a:t>
              </a: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коды, содержащие информацию об </a:t>
              </a:r>
              <a:b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ru-RU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инвентарном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номере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6794655" y="1716300"/>
              <a:ext cx="2411088" cy="33866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806511" y="552648"/>
              <a:ext cx="2430975" cy="10780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QR-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код сканируется мобильным телефоном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9948681" y="4645262"/>
              <a:ext cx="1978927" cy="1156009"/>
            </a:xfrm>
            <a:prstGeom prst="rect">
              <a:avLst/>
            </a:prstGeom>
            <a:solidFill>
              <a:srgbClr val="FFC3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Мобильное приложение считывает информацию с БД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flipV="1">
              <a:off x="10021834" y="4252286"/>
              <a:ext cx="1857878" cy="33866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806511" y="2153828"/>
              <a:ext cx="2395633" cy="1932361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 rot="5400000">
              <a:off x="9034578" y="928026"/>
              <a:ext cx="1078058" cy="327305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336947" y="2856905"/>
            <a:ext cx="684076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533400"/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Отличительной чертой этой системы является использование технологии дополненной реальности в виде 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QR-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меток.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761DE7EE-D315-4215-8FA9-A4A8CFB078BC}"/>
              </a:ext>
            </a:extLst>
          </p:cNvPr>
          <p:cNvSpPr txBox="1">
            <a:spLocks/>
          </p:cNvSpPr>
          <p:nvPr/>
        </p:nvSpPr>
        <p:spPr>
          <a:xfrm>
            <a:off x="48915" y="4297065"/>
            <a:ext cx="11449272" cy="1296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6088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DIN 2014 Light" panose="020B0404020202020204" pitchFamily="34" charset="-52"/>
                <a:cs typeface="Arial" pitchFamily="34" charset="0"/>
                <a:sym typeface="Arial"/>
              </a:rPr>
              <a:t>Начата работа </a:t>
            </a:r>
            <a:r>
              <a:rPr lang="ru-RU" sz="15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DIN 2014 Light" panose="020B0404020202020204" pitchFamily="34" charset="-52"/>
                <a:cs typeface="Arial" pitchFamily="34" charset="0"/>
                <a:sym typeface="Arial"/>
              </a:rPr>
              <a:t>по инициированию реализации Ведомственного проекта «Цифровой портрет россиянина: взгляд на результаты ВПН-2020 «глазами» искусственного интеллекта». </a:t>
            </a:r>
            <a:endParaRPr lang="en-US" sz="1500" spc="5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DIN 2014 Light" panose="020B0404020202020204" pitchFamily="34" charset="-52"/>
              <a:cs typeface="Arial" pitchFamily="34" charset="0"/>
              <a:sym typeface="Arial"/>
            </a:endParaRPr>
          </a:p>
          <a:p>
            <a:pPr marL="0" indent="446088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500" spc="5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DIN 2014 Light" panose="020B0404020202020204" pitchFamily="34" charset="-52"/>
              <a:cs typeface="Arial" pitchFamily="34" charset="0"/>
              <a:sym typeface="Arial"/>
            </a:endParaRPr>
          </a:p>
          <a:p>
            <a:pPr marL="0" indent="446088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DIN 2014 Light" panose="020B0404020202020204" pitchFamily="34" charset="-52"/>
                <a:cs typeface="Arial" pitchFamily="34" charset="0"/>
                <a:sym typeface="Arial"/>
              </a:rPr>
              <a:t>Проект </a:t>
            </a:r>
            <a:r>
              <a:rPr lang="ru-RU" sz="15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DIN 2014 Light" panose="020B0404020202020204" pitchFamily="34" charset="-52"/>
                <a:cs typeface="Arial" pitchFamily="34" charset="0"/>
                <a:sym typeface="Arial"/>
              </a:rPr>
              <a:t>направлен на апробирование и использование систем искусственного интеллекта при кластерном анализе данных на примере первичной информации, полученной в </a:t>
            </a:r>
            <a:r>
              <a:rPr lang="ru-RU" sz="15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DIN 2014 Light" panose="020B0404020202020204" pitchFamily="34" charset="-52"/>
                <a:cs typeface="Arial" pitchFamily="34" charset="0"/>
                <a:sym typeface="Arial"/>
              </a:rPr>
              <a:t>ходе ВПН-2020.</a:t>
            </a: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51" y="5665217"/>
            <a:ext cx="893857" cy="806897"/>
          </a:xfrm>
          <a:prstGeom prst="rect">
            <a:avLst/>
          </a:prstGeom>
          <a:noFill/>
          <a:ln w="19050">
            <a:solidFill>
              <a:srgbClr val="3342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801443" y="5665217"/>
            <a:ext cx="1549225" cy="841995"/>
            <a:chOff x="6962726" y="5752083"/>
            <a:chExt cx="1549225" cy="841995"/>
          </a:xfrm>
        </p:grpSpPr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6990899" y="5752083"/>
              <a:ext cx="1470358" cy="54550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428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6962726" y="6258250"/>
              <a:ext cx="1549225" cy="15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900" b="1" dirty="0">
                  <a:solidFill>
                    <a:srgbClr val="4F81BD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Кластерный анализ данных</a:t>
              </a:r>
              <a:endParaRPr lang="ru-RU" altLang="zh-CN" sz="9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altLang="zh-CN" sz="900" dirty="0">
                <a:latin typeface="Arial" panose="020B0604020202020204" pitchFamily="34" charset="0"/>
              </a:endParaRPr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21781" y="5761608"/>
              <a:ext cx="991056" cy="510365"/>
            </a:xfrm>
            <a:prstGeom prst="rect">
              <a:avLst/>
            </a:prstGeom>
          </p:spPr>
        </p:pic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6990899" y="6293792"/>
              <a:ext cx="1470357" cy="300286"/>
            </a:xfrm>
            <a:prstGeom prst="rect">
              <a:avLst/>
            </a:prstGeom>
            <a:noFill/>
            <a:ln w="19050">
              <a:solidFill>
                <a:srgbClr val="33428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0" name="Равнобедренный треугольник 39"/>
          <p:cNvSpPr/>
          <p:nvPr/>
        </p:nvSpPr>
        <p:spPr>
          <a:xfrm rot="5400000">
            <a:off x="6195281" y="5999571"/>
            <a:ext cx="579423" cy="198747"/>
          </a:xfrm>
          <a:prstGeom prst="triangle">
            <a:avLst/>
          </a:prstGeom>
          <a:solidFill>
            <a:schemeClr val="accent5"/>
          </a:solidFill>
          <a:ln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001243" y="5680075"/>
            <a:ext cx="1512168" cy="849238"/>
            <a:chOff x="5060900" y="5752083"/>
            <a:chExt cx="1512168" cy="849238"/>
          </a:xfrm>
        </p:grpSpPr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5089475" y="5752083"/>
              <a:ext cx="1470358" cy="54550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33428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5060900" y="6241281"/>
              <a:ext cx="1512168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zh-CN" sz="900" b="1" dirty="0" smtClean="0">
                  <a:solidFill>
                    <a:srgbClr val="4F81BD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Система искусственного интеллекта </a:t>
              </a:r>
              <a:r>
                <a:rPr lang="ru-RU" altLang="zh-CN" sz="900" b="1" dirty="0">
                  <a:solidFill>
                    <a:srgbClr val="4F81BD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«</a:t>
              </a:r>
              <a:r>
                <a:rPr lang="ru-RU" altLang="zh-CN" sz="900" b="1" dirty="0" err="1">
                  <a:solidFill>
                    <a:srgbClr val="4F81BD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Нейростат</a:t>
              </a:r>
              <a:r>
                <a:rPr lang="ru-RU" altLang="zh-CN" sz="900" b="1" dirty="0">
                  <a:solidFill>
                    <a:srgbClr val="4F81BD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» </a:t>
              </a:r>
              <a:endParaRPr lang="ru-RU" altLang="zh-CN" sz="900" dirty="0"/>
            </a:p>
          </p:txBody>
        </p:sp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365" y="5833616"/>
              <a:ext cx="955154" cy="40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5089475" y="6293792"/>
              <a:ext cx="1470357" cy="300286"/>
            </a:xfrm>
            <a:prstGeom prst="rect">
              <a:avLst/>
            </a:prstGeom>
            <a:noFill/>
            <a:ln w="19050">
              <a:solidFill>
                <a:srgbClr val="33428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" name="Равнобедренный треугольник 42"/>
          <p:cNvSpPr/>
          <p:nvPr/>
        </p:nvSpPr>
        <p:spPr>
          <a:xfrm rot="5400000">
            <a:off x="4395081" y="5999571"/>
            <a:ext cx="579423" cy="198747"/>
          </a:xfrm>
          <a:prstGeom prst="triangle">
            <a:avLst/>
          </a:prstGeom>
          <a:solidFill>
            <a:schemeClr val="accent5"/>
          </a:solidFill>
          <a:ln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955" y="524074"/>
            <a:ext cx="4320481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ТЕКУЩАЯ РАБОТА</a:t>
            </a:r>
            <a:endParaRPr lang="en-US" sz="2200" b="1" dirty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5" y="5521201"/>
            <a:ext cx="1080120" cy="10765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08955" y="1344737"/>
            <a:ext cx="5112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Разработана в среде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Delphi XE2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информационная система «Административные правонарушения», которая предназначена для оформления документов по фактам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непредоставления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, несвоевременного предоставления или предоставления недостоверных первичных статистических данных респондентами.</a:t>
            </a:r>
          </a:p>
          <a:p>
            <a:pPr algn="ctr" defTabSz="533400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Symbol"/>
            </a:endParaRPr>
          </a:p>
          <a:p>
            <a:pPr algn="ctr" defTabSz="533400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Оформление документов осуществляется в автоматическом режиме, начиная от составления специалистами отделов статистики докладной записки, подготовки респонденту письма о составлении протокола и до подготовки непосредственно протокола.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Symbol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/>
          <a:stretch>
            <a:fillRect/>
          </a:stretch>
        </p:blipFill>
        <p:spPr>
          <a:xfrm>
            <a:off x="5593531" y="768673"/>
            <a:ext cx="5719832" cy="52565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0056693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691" y="558275"/>
            <a:ext cx="10657184" cy="4308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334286"/>
                </a:solidFill>
                <a:latin typeface="Arial" pitchFamily="34" charset="0"/>
                <a:cs typeface="Arial" pitchFamily="34" charset="0"/>
              </a:rPr>
              <a:t>СБОР ПЕРВИЧНЫХ СТАТИСТИЧЕСКИХ ДАННЫХ В ЭЛЕКТРОННОМ ВИДЕ </a:t>
            </a:r>
            <a:endParaRPr lang="en-US" sz="2200" dirty="0" smtClean="0">
              <a:solidFill>
                <a:srgbClr val="3342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1" y="5233169"/>
            <a:ext cx="1296144" cy="12918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8206" y="5776149"/>
            <a:ext cx="61832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ПЛАНОВЫЙ ПОКАЗАТЕЛЬ НА 202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ГОД – </a:t>
            </a:r>
            <a:r>
              <a:rPr lang="en-US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ru-RU" sz="1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,0%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93131" y="1200721"/>
            <a:ext cx="7704856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ДОЛЯ ОТЧЁТНОСТИ, ПРЕДОСТАВЛЯЕМОЙ В ЭЛЕКТРОННОМ ВИДЕ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 ИСПОЛЬЗОВАНИЕМ ЭЛЕКТРОННОЙ ПОДПИСИ, ПО КРУПНЫМ, СРЕДНИМ, НЕКОММЕРЧЕСКИМ ОРГАНИЗАЦИЯМ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986019" y="6500813"/>
            <a:ext cx="2138482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787587" y="1776785"/>
            <a:ext cx="8126424" cy="3640336"/>
            <a:chOff x="1993131" y="1776785"/>
            <a:chExt cx="8126424" cy="3640336"/>
          </a:xfrm>
        </p:grpSpPr>
        <p:graphicFrame>
          <p:nvGraphicFramePr>
            <p:cNvPr id="20" name="Диаграмма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7841397"/>
                </p:ext>
              </p:extLst>
            </p:nvPr>
          </p:nvGraphicFramePr>
          <p:xfrm>
            <a:off x="1993131" y="1776785"/>
            <a:ext cx="7848872" cy="3391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" name="Прямая соединительная линия 3"/>
            <p:cNvCxnSpPr/>
            <p:nvPr/>
          </p:nvCxnSpPr>
          <p:spPr>
            <a:xfrm>
              <a:off x="2198675" y="5017145"/>
              <a:ext cx="792088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535287" y="5109344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квартал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81363" y="5109344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II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квартал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65539" y="5109344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III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квартал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9715" y="5109344"/>
              <a:ext cx="11521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IV </a:t>
              </a:r>
              <a:r>
                <a:rPr lang="ru-RU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квартал</a:t>
              </a:r>
              <a:endPara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689875" y="5109344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00000"/>
                  </a:solidFill>
                </a:rPr>
                <a:t>2021</a:t>
              </a:r>
              <a:endParaRPr lang="ru-RU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6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 w="9525" algn="ctr">
          <a:noFill/>
          <a:miter lim="800000"/>
          <a:headEnd/>
          <a:tailEnd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wrap="none" anchor="ctr"/>
      <a:lstStyle>
        <a:defPPr algn="ctr">
          <a:defRPr>
            <a:solidFill>
              <a:prstClr val="black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223555</TotalTime>
  <Words>2522</Words>
  <Application>Microsoft Office PowerPoint</Application>
  <PresentationFormat>Произвольный</PresentationFormat>
  <Paragraphs>215</Paragraphs>
  <Slides>22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Terberg_TitleMoves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klepilina_el</dc:creator>
  <cp:lastModifiedBy>Лазур Светлана Олеговна</cp:lastModifiedBy>
  <cp:revision>12533</cp:revision>
  <cp:lastPrinted>2022-01-28T12:49:13Z</cp:lastPrinted>
  <dcterms:created xsi:type="dcterms:W3CDTF">2012-03-12T12:41:47Z</dcterms:created>
  <dcterms:modified xsi:type="dcterms:W3CDTF">2022-01-31T06:21:07Z</dcterms:modified>
</cp:coreProperties>
</file>