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  <p:sldMasterId id="2147483869" r:id="rId2"/>
  </p:sldMasterIdLst>
  <p:notesMasterIdLst>
    <p:notesMasterId r:id="rId23"/>
  </p:notesMasterIdLst>
  <p:handoutMasterIdLst>
    <p:handoutMasterId r:id="rId24"/>
  </p:handoutMasterIdLst>
  <p:sldIdLst>
    <p:sldId id="355" r:id="rId3"/>
    <p:sldId id="408" r:id="rId4"/>
    <p:sldId id="387" r:id="rId5"/>
    <p:sldId id="397" r:id="rId6"/>
    <p:sldId id="411" r:id="rId7"/>
    <p:sldId id="388" r:id="rId8"/>
    <p:sldId id="391" r:id="rId9"/>
    <p:sldId id="392" r:id="rId10"/>
    <p:sldId id="393" r:id="rId11"/>
    <p:sldId id="394" r:id="rId12"/>
    <p:sldId id="409" r:id="rId13"/>
    <p:sldId id="412" r:id="rId14"/>
    <p:sldId id="398" r:id="rId15"/>
    <p:sldId id="402" r:id="rId16"/>
    <p:sldId id="403" r:id="rId17"/>
    <p:sldId id="399" r:id="rId18"/>
    <p:sldId id="404" r:id="rId19"/>
    <p:sldId id="406" r:id="rId20"/>
    <p:sldId id="407" r:id="rId21"/>
    <p:sldId id="401" r:id="rId22"/>
  </p:sldIdLst>
  <p:sldSz cx="12195175" cy="6865938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810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621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431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242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05329" algn="l" defTabSz="9621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886395" algn="l" defTabSz="9621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67461" algn="l" defTabSz="9621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848527" algn="l" defTabSz="9621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A8E7D4-8910-471C-9ED6-07BDFF99BF00}">
          <p14:sldIdLst>
            <p14:sldId id="355"/>
            <p14:sldId id="408"/>
            <p14:sldId id="387"/>
            <p14:sldId id="397"/>
            <p14:sldId id="411"/>
            <p14:sldId id="388"/>
            <p14:sldId id="391"/>
            <p14:sldId id="392"/>
            <p14:sldId id="393"/>
            <p14:sldId id="394"/>
            <p14:sldId id="409"/>
            <p14:sldId id="412"/>
            <p14:sldId id="398"/>
            <p14:sldId id="402"/>
            <p14:sldId id="403"/>
            <p14:sldId id="399"/>
            <p14:sldId id="404"/>
            <p14:sldId id="406"/>
            <p14:sldId id="407"/>
            <p14:sldId id="401"/>
          </p14:sldIdLst>
        </p14:section>
        <p14:section name="Раздел без заголовка" id="{63DB0FF1-6FAA-4106-B313-C70B94DC4E12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epilina_el" initials="k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86"/>
    <a:srgbClr val="0DC1D9"/>
    <a:srgbClr val="E2AC00"/>
    <a:srgbClr val="33CCCC"/>
    <a:srgbClr val="FFCC29"/>
    <a:srgbClr val="E8D0D0"/>
    <a:srgbClr val="FF9999"/>
    <a:srgbClr val="800000"/>
    <a:srgbClr val="0000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61" autoAdjust="0"/>
    <p:restoredTop sz="96491" autoAdjust="0"/>
  </p:normalViewPr>
  <p:slideViewPr>
    <p:cSldViewPr>
      <p:cViewPr varScale="1">
        <p:scale>
          <a:sx n="110" d="100"/>
          <a:sy n="110" d="100"/>
        </p:scale>
        <p:origin x="-342" y="-78"/>
      </p:cViewPr>
      <p:guideLst>
        <p:guide orient="horz" pos="3933"/>
        <p:guide orient="horz" pos="846"/>
        <p:guide orient="horz" pos="3935"/>
        <p:guide orient="horz" pos="3889"/>
        <p:guide orient="horz" pos="73"/>
        <p:guide orient="horz" pos="3616"/>
        <p:guide orient="horz" pos="936"/>
        <p:guide pos="2333"/>
        <p:guide pos="5014"/>
        <p:guide pos="45"/>
        <p:guide pos="7637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1428" y="-108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610ROOM\610_svod\kollegia\ITOGI\2020\&#1075;&#1086;&#1076;\&#1075;&#1086;&#107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610ROOM\610_svod\kollegia\ITOGI\2020\&#1075;&#1086;&#1076;\&#1075;&#1086;&#10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50240594925636"/>
          <c:y val="5.1400554097404488E-2"/>
          <c:w val="0.84827537182852142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9.5334752595057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Лист1!$C$3:$D$3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Лист1!$C$4:$D$4</c:f>
              <c:numCache>
                <c:formatCode>0.00</c:formatCode>
                <c:ptCount val="2"/>
                <c:pt idx="0">
                  <c:v>86.42</c:v>
                </c:pt>
                <c:pt idx="1">
                  <c:v>91.16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880768"/>
        <c:axId val="102882304"/>
      </c:barChart>
      <c:catAx>
        <c:axId val="10288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2882304"/>
        <c:crossesAt val="0"/>
        <c:auto val="1"/>
        <c:lblAlgn val="ctr"/>
        <c:lblOffset val="100"/>
        <c:noMultiLvlLbl val="0"/>
      </c:catAx>
      <c:valAx>
        <c:axId val="10288230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2880768"/>
        <c:crosses val="autoZero"/>
        <c:crossBetween val="between"/>
        <c:majorUnit val="20"/>
        <c:minorUnit val="0.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-2.6970789573050277E-3"/>
                  <c:y val="2.320648582905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972913257268627E-3"/>
                  <c:y val="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Лист1!$F$3:$G$3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Лист1!$F$4:$G$4</c:f>
              <c:numCache>
                <c:formatCode>0.00</c:formatCode>
                <c:ptCount val="2"/>
                <c:pt idx="0">
                  <c:v>89.11</c:v>
                </c:pt>
                <c:pt idx="1">
                  <c:v>84.66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97536"/>
        <c:axId val="108503424"/>
      </c:barChart>
      <c:catAx>
        <c:axId val="10849753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8503424"/>
        <c:crossesAt val="0"/>
        <c:auto val="1"/>
        <c:lblAlgn val="ctr"/>
        <c:lblOffset val="100"/>
        <c:noMultiLvlLbl val="0"/>
      </c:catAx>
      <c:valAx>
        <c:axId val="108503424"/>
        <c:scaling>
          <c:orientation val="minMax"/>
          <c:max val="100"/>
          <c:min val="0"/>
        </c:scaling>
        <c:delete val="0"/>
        <c:axPos val="r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8497536"/>
        <c:crosses val="autoZero"/>
        <c:crossBetween val="between"/>
        <c:majorUnit val="20"/>
        <c:minorUnit val="0.4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FF277-6BC7-400C-AC9B-FF061CB806E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386CAC-9A9C-4545-A82C-5CEC6D64254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Всем пользователям предоставлено</a:t>
          </a:r>
        </a:p>
        <a:p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/>
            </a:rPr>
            <a:t>5348 </a:t>
          </a:r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статистических материалов</a:t>
          </a:r>
          <a:endParaRPr lang="ru-RU" dirty="0">
            <a:solidFill>
              <a:schemeClr val="bg1"/>
            </a:solidFill>
          </a:endParaRPr>
        </a:p>
      </dgm:t>
    </dgm:pt>
    <dgm:pt modelId="{4B8E1300-7745-4E60-BA37-845014EF5ED7}" type="parTrans" cxnId="{BA6A76CD-6A3B-460F-8CDC-56142E0B7EE0}">
      <dgm:prSet/>
      <dgm:spPr/>
      <dgm:t>
        <a:bodyPr/>
        <a:lstStyle/>
        <a:p>
          <a:endParaRPr lang="ru-RU"/>
        </a:p>
      </dgm:t>
    </dgm:pt>
    <dgm:pt modelId="{3992DCFA-F171-4002-A836-F9C328B94767}" type="sibTrans" cxnId="{BA6A76CD-6A3B-460F-8CDC-56142E0B7EE0}">
      <dgm:prSet/>
      <dgm:spPr/>
      <dgm:t>
        <a:bodyPr/>
        <a:lstStyle/>
        <a:p>
          <a:endParaRPr lang="ru-RU"/>
        </a:p>
      </dgm:t>
    </dgm:pt>
    <dgm:pt modelId="{DD58EB47-C852-4F85-B741-B62EC550BAA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3569 – на бесплатной основе</a:t>
          </a:r>
          <a:endParaRPr lang="ru-RU" dirty="0">
            <a:solidFill>
              <a:schemeClr val="bg1"/>
            </a:solidFill>
          </a:endParaRPr>
        </a:p>
      </dgm:t>
    </dgm:pt>
    <dgm:pt modelId="{2D56A5E5-DFEE-4AD4-9FC9-A7BB9C93A8E2}" type="parTrans" cxnId="{E43031AF-A287-40BE-8FD7-8B0B95A38AAC}">
      <dgm:prSet/>
      <dgm:spPr/>
      <dgm:t>
        <a:bodyPr/>
        <a:lstStyle/>
        <a:p>
          <a:endParaRPr lang="ru-RU"/>
        </a:p>
      </dgm:t>
    </dgm:pt>
    <dgm:pt modelId="{DD02FF01-89E0-40ED-845F-87F3BA860013}" type="sibTrans" cxnId="{E43031AF-A287-40BE-8FD7-8B0B95A38AAC}">
      <dgm:prSet/>
      <dgm:spPr/>
      <dgm:t>
        <a:bodyPr/>
        <a:lstStyle/>
        <a:p>
          <a:endParaRPr lang="ru-RU"/>
        </a:p>
      </dgm:t>
    </dgm:pt>
    <dgm:pt modelId="{4F0120E5-6854-4665-A43D-54C52EDBFAD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разовым запросам подготовлено </a:t>
          </a:r>
          <a:b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664 ответа</a:t>
          </a:r>
          <a:endParaRPr lang="ru-RU" dirty="0">
            <a:solidFill>
              <a:schemeClr val="bg1"/>
            </a:solidFill>
          </a:endParaRPr>
        </a:p>
      </dgm:t>
    </dgm:pt>
    <dgm:pt modelId="{51CB4250-6E9E-40FC-BA96-8B673C303DC6}" type="parTrans" cxnId="{B4BFB7E2-1874-4D64-99C4-08B9BDBC3D58}">
      <dgm:prSet/>
      <dgm:spPr/>
      <dgm:t>
        <a:bodyPr/>
        <a:lstStyle/>
        <a:p>
          <a:endParaRPr lang="ru-RU"/>
        </a:p>
      </dgm:t>
    </dgm:pt>
    <dgm:pt modelId="{732D4D87-9AA0-4FA0-8130-B7B55CCFF4F4}" type="sibTrans" cxnId="{B4BFB7E2-1874-4D64-99C4-08B9BDBC3D58}">
      <dgm:prSet/>
      <dgm:spPr/>
      <dgm:t>
        <a:bodyPr/>
        <a:lstStyle/>
        <a:p>
          <a:endParaRPr lang="ru-RU"/>
        </a:p>
      </dgm:t>
    </dgm:pt>
    <dgm:pt modelId="{409BC2C3-DFC5-4F0C-A224-476784F094E5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595 – на бесплатной основе</a:t>
          </a:r>
          <a:endParaRPr lang="ru-RU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A03564E-A003-4486-9ABB-73B4FCA47C68}" type="parTrans" cxnId="{BFFD6B49-6650-47F0-B119-DDBB5C046082}">
      <dgm:prSet/>
      <dgm:spPr/>
      <dgm:t>
        <a:bodyPr/>
        <a:lstStyle/>
        <a:p>
          <a:endParaRPr lang="ru-RU"/>
        </a:p>
      </dgm:t>
    </dgm:pt>
    <dgm:pt modelId="{577B16FD-B6F0-4F89-B475-18AD21A11169}" type="sibTrans" cxnId="{BFFD6B49-6650-47F0-B119-DDBB5C046082}">
      <dgm:prSet/>
      <dgm:spPr/>
      <dgm:t>
        <a:bodyPr/>
        <a:lstStyle/>
        <a:p>
          <a:endParaRPr lang="ru-RU"/>
        </a:p>
      </dgm:t>
    </dgm:pt>
    <dgm:pt modelId="{E9797A39-6D9C-42FB-A079-9C84382982BC}" type="pres">
      <dgm:prSet presAssocID="{F5DFF277-6BC7-400C-AC9B-FF061CB806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1F160D-C87E-4BA5-9E6B-D0C0290FE3F4}" type="pres">
      <dgm:prSet presAssocID="{55386CAC-9A9C-4545-A82C-5CEC6D64254E}" presName="root1" presStyleCnt="0"/>
      <dgm:spPr/>
    </dgm:pt>
    <dgm:pt modelId="{454B03B1-F0CA-4E19-8152-BEDF560EEF4C}" type="pres">
      <dgm:prSet presAssocID="{55386CAC-9A9C-4545-A82C-5CEC6D64254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2AD419-6D89-4741-8422-E8F355BEF390}" type="pres">
      <dgm:prSet presAssocID="{55386CAC-9A9C-4545-A82C-5CEC6D64254E}" presName="level2hierChild" presStyleCnt="0"/>
      <dgm:spPr/>
    </dgm:pt>
    <dgm:pt modelId="{045E4657-6C84-48E2-B5EB-66D0CA43F84A}" type="pres">
      <dgm:prSet presAssocID="{2D56A5E5-DFEE-4AD4-9FC9-A7BB9C93A8E2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3D1A9191-B5B3-4051-9DA1-3B31FB1A0E59}" type="pres">
      <dgm:prSet presAssocID="{2D56A5E5-DFEE-4AD4-9FC9-A7BB9C93A8E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94C0587-0925-4404-9F70-3D5982C209E9}" type="pres">
      <dgm:prSet presAssocID="{DD58EB47-C852-4F85-B741-B62EC550BAA2}" presName="root2" presStyleCnt="0"/>
      <dgm:spPr/>
    </dgm:pt>
    <dgm:pt modelId="{5DE1435D-88A7-4B47-A172-AD1FAAB248E9}" type="pres">
      <dgm:prSet presAssocID="{DD58EB47-C852-4F85-B741-B62EC550BAA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970D8A-B614-4701-9BBA-E0252950081B}" type="pres">
      <dgm:prSet presAssocID="{DD58EB47-C852-4F85-B741-B62EC550BAA2}" presName="level3hierChild" presStyleCnt="0"/>
      <dgm:spPr/>
    </dgm:pt>
    <dgm:pt modelId="{0A0B9365-FEA8-4C0F-BB50-D27C09AAFD4C}" type="pres">
      <dgm:prSet presAssocID="{51CB4250-6E9E-40FC-BA96-8B673C303DC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BC0089B-3AF5-462F-ADE1-26A1AFBB2620}" type="pres">
      <dgm:prSet presAssocID="{51CB4250-6E9E-40FC-BA96-8B673C303DC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D3AAEED-E735-4D23-A572-DDF2661CFF4D}" type="pres">
      <dgm:prSet presAssocID="{4F0120E5-6854-4665-A43D-54C52EDBFAD1}" presName="root2" presStyleCnt="0"/>
      <dgm:spPr/>
    </dgm:pt>
    <dgm:pt modelId="{DB52FF60-A6E2-44E5-97EC-D942E68C02E6}" type="pres">
      <dgm:prSet presAssocID="{4F0120E5-6854-4665-A43D-54C52EDBFAD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5E9E77-D1D8-47FF-997E-D9774ED66915}" type="pres">
      <dgm:prSet presAssocID="{4F0120E5-6854-4665-A43D-54C52EDBFAD1}" presName="level3hierChild" presStyleCnt="0"/>
      <dgm:spPr/>
    </dgm:pt>
    <dgm:pt modelId="{868EB1AB-20BC-4A00-AED9-DB3BBAB542A9}" type="pres">
      <dgm:prSet presAssocID="{1A03564E-A003-4486-9ABB-73B4FCA47C68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9F2449D2-9CB7-4FBC-9B35-C861361F2DCD}" type="pres">
      <dgm:prSet presAssocID="{1A03564E-A003-4486-9ABB-73B4FCA47C68}" presName="connTx" presStyleLbl="parChTrans1D3" presStyleIdx="0" presStyleCnt="1"/>
      <dgm:spPr/>
      <dgm:t>
        <a:bodyPr/>
        <a:lstStyle/>
        <a:p>
          <a:endParaRPr lang="ru-RU"/>
        </a:p>
      </dgm:t>
    </dgm:pt>
    <dgm:pt modelId="{CEF3D424-D343-47DF-8126-6ED0B65F82C8}" type="pres">
      <dgm:prSet presAssocID="{409BC2C3-DFC5-4F0C-A224-476784F094E5}" presName="root2" presStyleCnt="0"/>
      <dgm:spPr/>
    </dgm:pt>
    <dgm:pt modelId="{813DD435-349C-4A68-91EC-40BCA5B796BD}" type="pres">
      <dgm:prSet presAssocID="{409BC2C3-DFC5-4F0C-A224-476784F094E5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60976E-6C37-40BD-B747-CA5A7C4CE930}" type="pres">
      <dgm:prSet presAssocID="{409BC2C3-DFC5-4F0C-A224-476784F094E5}" presName="level3hierChild" presStyleCnt="0"/>
      <dgm:spPr/>
    </dgm:pt>
  </dgm:ptLst>
  <dgm:cxnLst>
    <dgm:cxn modelId="{B4BFB7E2-1874-4D64-99C4-08B9BDBC3D58}" srcId="{55386CAC-9A9C-4545-A82C-5CEC6D64254E}" destId="{4F0120E5-6854-4665-A43D-54C52EDBFAD1}" srcOrd="1" destOrd="0" parTransId="{51CB4250-6E9E-40FC-BA96-8B673C303DC6}" sibTransId="{732D4D87-9AA0-4FA0-8130-B7B55CCFF4F4}"/>
    <dgm:cxn modelId="{0399762B-FFCA-441C-BEF6-5BC9DD3C530B}" type="presOf" srcId="{2D56A5E5-DFEE-4AD4-9FC9-A7BB9C93A8E2}" destId="{045E4657-6C84-48E2-B5EB-66D0CA43F84A}" srcOrd="0" destOrd="0" presId="urn:microsoft.com/office/officeart/2005/8/layout/hierarchy2"/>
    <dgm:cxn modelId="{D355CB83-D165-4484-B667-843D012FF37F}" type="presOf" srcId="{55386CAC-9A9C-4545-A82C-5CEC6D64254E}" destId="{454B03B1-F0CA-4E19-8152-BEDF560EEF4C}" srcOrd="0" destOrd="0" presId="urn:microsoft.com/office/officeart/2005/8/layout/hierarchy2"/>
    <dgm:cxn modelId="{012A263D-4CD8-4A2C-B7F7-2B9BCD847440}" type="presOf" srcId="{51CB4250-6E9E-40FC-BA96-8B673C303DC6}" destId="{2BC0089B-3AF5-462F-ADE1-26A1AFBB2620}" srcOrd="1" destOrd="0" presId="urn:microsoft.com/office/officeart/2005/8/layout/hierarchy2"/>
    <dgm:cxn modelId="{2A45AD50-6FCC-4550-BFDB-1B002193E2B5}" type="presOf" srcId="{DD58EB47-C852-4F85-B741-B62EC550BAA2}" destId="{5DE1435D-88A7-4B47-A172-AD1FAAB248E9}" srcOrd="0" destOrd="0" presId="urn:microsoft.com/office/officeart/2005/8/layout/hierarchy2"/>
    <dgm:cxn modelId="{7813AA28-1B46-4B21-AC1B-0EA0DABF0976}" type="presOf" srcId="{4F0120E5-6854-4665-A43D-54C52EDBFAD1}" destId="{DB52FF60-A6E2-44E5-97EC-D942E68C02E6}" srcOrd="0" destOrd="0" presId="urn:microsoft.com/office/officeart/2005/8/layout/hierarchy2"/>
    <dgm:cxn modelId="{BA6A76CD-6A3B-460F-8CDC-56142E0B7EE0}" srcId="{F5DFF277-6BC7-400C-AC9B-FF061CB806E3}" destId="{55386CAC-9A9C-4545-A82C-5CEC6D64254E}" srcOrd="0" destOrd="0" parTransId="{4B8E1300-7745-4E60-BA37-845014EF5ED7}" sibTransId="{3992DCFA-F171-4002-A836-F9C328B94767}"/>
    <dgm:cxn modelId="{D6EAC5CF-73C6-4BF5-9BC1-A9D3DBF57B35}" type="presOf" srcId="{F5DFF277-6BC7-400C-AC9B-FF061CB806E3}" destId="{E9797A39-6D9C-42FB-A079-9C84382982BC}" srcOrd="0" destOrd="0" presId="urn:microsoft.com/office/officeart/2005/8/layout/hierarchy2"/>
    <dgm:cxn modelId="{86E49082-1985-4BB5-9897-C736DC32C6F9}" type="presOf" srcId="{1A03564E-A003-4486-9ABB-73B4FCA47C68}" destId="{9F2449D2-9CB7-4FBC-9B35-C861361F2DCD}" srcOrd="1" destOrd="0" presId="urn:microsoft.com/office/officeart/2005/8/layout/hierarchy2"/>
    <dgm:cxn modelId="{BFFD6B49-6650-47F0-B119-DDBB5C046082}" srcId="{4F0120E5-6854-4665-A43D-54C52EDBFAD1}" destId="{409BC2C3-DFC5-4F0C-A224-476784F094E5}" srcOrd="0" destOrd="0" parTransId="{1A03564E-A003-4486-9ABB-73B4FCA47C68}" sibTransId="{577B16FD-B6F0-4F89-B475-18AD21A11169}"/>
    <dgm:cxn modelId="{D3BB5D29-A7EB-44DE-B80E-440EB0A1FBF1}" type="presOf" srcId="{409BC2C3-DFC5-4F0C-A224-476784F094E5}" destId="{813DD435-349C-4A68-91EC-40BCA5B796BD}" srcOrd="0" destOrd="0" presId="urn:microsoft.com/office/officeart/2005/8/layout/hierarchy2"/>
    <dgm:cxn modelId="{2FD8EC67-A5C4-4599-97E4-F55D6B1BD9F6}" type="presOf" srcId="{51CB4250-6E9E-40FC-BA96-8B673C303DC6}" destId="{0A0B9365-FEA8-4C0F-BB50-D27C09AAFD4C}" srcOrd="0" destOrd="0" presId="urn:microsoft.com/office/officeart/2005/8/layout/hierarchy2"/>
    <dgm:cxn modelId="{E43031AF-A287-40BE-8FD7-8B0B95A38AAC}" srcId="{55386CAC-9A9C-4545-A82C-5CEC6D64254E}" destId="{DD58EB47-C852-4F85-B741-B62EC550BAA2}" srcOrd="0" destOrd="0" parTransId="{2D56A5E5-DFEE-4AD4-9FC9-A7BB9C93A8E2}" sibTransId="{DD02FF01-89E0-40ED-845F-87F3BA860013}"/>
    <dgm:cxn modelId="{5B0E44F4-656F-428C-8752-AF1F4C6AC1FA}" type="presOf" srcId="{1A03564E-A003-4486-9ABB-73B4FCA47C68}" destId="{868EB1AB-20BC-4A00-AED9-DB3BBAB542A9}" srcOrd="0" destOrd="0" presId="urn:microsoft.com/office/officeart/2005/8/layout/hierarchy2"/>
    <dgm:cxn modelId="{BA4FB79E-D541-4085-BE3E-8A4725A30747}" type="presOf" srcId="{2D56A5E5-DFEE-4AD4-9FC9-A7BB9C93A8E2}" destId="{3D1A9191-B5B3-4051-9DA1-3B31FB1A0E59}" srcOrd="1" destOrd="0" presId="urn:microsoft.com/office/officeart/2005/8/layout/hierarchy2"/>
    <dgm:cxn modelId="{F88281DD-685F-4C9E-9A54-EF0D2F91FD5C}" type="presParOf" srcId="{E9797A39-6D9C-42FB-A079-9C84382982BC}" destId="{CE1F160D-C87E-4BA5-9E6B-D0C0290FE3F4}" srcOrd="0" destOrd="0" presId="urn:microsoft.com/office/officeart/2005/8/layout/hierarchy2"/>
    <dgm:cxn modelId="{AD50FD53-EA62-45A2-AADB-46F354554060}" type="presParOf" srcId="{CE1F160D-C87E-4BA5-9E6B-D0C0290FE3F4}" destId="{454B03B1-F0CA-4E19-8152-BEDF560EEF4C}" srcOrd="0" destOrd="0" presId="urn:microsoft.com/office/officeart/2005/8/layout/hierarchy2"/>
    <dgm:cxn modelId="{2A1C3C12-D5BF-4807-A061-73AB6AEEF5DC}" type="presParOf" srcId="{CE1F160D-C87E-4BA5-9E6B-D0C0290FE3F4}" destId="{1B2AD419-6D89-4741-8422-E8F355BEF390}" srcOrd="1" destOrd="0" presId="urn:microsoft.com/office/officeart/2005/8/layout/hierarchy2"/>
    <dgm:cxn modelId="{428A22F8-853B-420E-BE90-14FF12BF91F7}" type="presParOf" srcId="{1B2AD419-6D89-4741-8422-E8F355BEF390}" destId="{045E4657-6C84-48E2-B5EB-66D0CA43F84A}" srcOrd="0" destOrd="0" presId="urn:microsoft.com/office/officeart/2005/8/layout/hierarchy2"/>
    <dgm:cxn modelId="{E7081A53-C824-4593-A890-60A2503043BF}" type="presParOf" srcId="{045E4657-6C84-48E2-B5EB-66D0CA43F84A}" destId="{3D1A9191-B5B3-4051-9DA1-3B31FB1A0E59}" srcOrd="0" destOrd="0" presId="urn:microsoft.com/office/officeart/2005/8/layout/hierarchy2"/>
    <dgm:cxn modelId="{3746ADE6-5FF8-4684-A943-4A3FADEC010E}" type="presParOf" srcId="{1B2AD419-6D89-4741-8422-E8F355BEF390}" destId="{194C0587-0925-4404-9F70-3D5982C209E9}" srcOrd="1" destOrd="0" presId="urn:microsoft.com/office/officeart/2005/8/layout/hierarchy2"/>
    <dgm:cxn modelId="{49D716FE-1239-4DC0-BC69-01C52C58155B}" type="presParOf" srcId="{194C0587-0925-4404-9F70-3D5982C209E9}" destId="{5DE1435D-88A7-4B47-A172-AD1FAAB248E9}" srcOrd="0" destOrd="0" presId="urn:microsoft.com/office/officeart/2005/8/layout/hierarchy2"/>
    <dgm:cxn modelId="{0D99B483-ABF7-4BE6-9D5F-03294C750B6F}" type="presParOf" srcId="{194C0587-0925-4404-9F70-3D5982C209E9}" destId="{4A970D8A-B614-4701-9BBA-E0252950081B}" srcOrd="1" destOrd="0" presId="urn:microsoft.com/office/officeart/2005/8/layout/hierarchy2"/>
    <dgm:cxn modelId="{DB196E12-C125-493A-BDC9-B6F313584046}" type="presParOf" srcId="{1B2AD419-6D89-4741-8422-E8F355BEF390}" destId="{0A0B9365-FEA8-4C0F-BB50-D27C09AAFD4C}" srcOrd="2" destOrd="0" presId="urn:microsoft.com/office/officeart/2005/8/layout/hierarchy2"/>
    <dgm:cxn modelId="{F961EB55-E2F1-4994-A597-8FFE71F78576}" type="presParOf" srcId="{0A0B9365-FEA8-4C0F-BB50-D27C09AAFD4C}" destId="{2BC0089B-3AF5-462F-ADE1-26A1AFBB2620}" srcOrd="0" destOrd="0" presId="urn:microsoft.com/office/officeart/2005/8/layout/hierarchy2"/>
    <dgm:cxn modelId="{CD5CA9DC-ACA5-4A55-8E31-B1DD19365864}" type="presParOf" srcId="{1B2AD419-6D89-4741-8422-E8F355BEF390}" destId="{5D3AAEED-E735-4D23-A572-DDF2661CFF4D}" srcOrd="3" destOrd="0" presId="urn:microsoft.com/office/officeart/2005/8/layout/hierarchy2"/>
    <dgm:cxn modelId="{09229160-9B08-492F-9C33-6999C6EA9F64}" type="presParOf" srcId="{5D3AAEED-E735-4D23-A572-DDF2661CFF4D}" destId="{DB52FF60-A6E2-44E5-97EC-D942E68C02E6}" srcOrd="0" destOrd="0" presId="urn:microsoft.com/office/officeart/2005/8/layout/hierarchy2"/>
    <dgm:cxn modelId="{59D62F32-F062-47E2-87F1-DFDFDFB0BA92}" type="presParOf" srcId="{5D3AAEED-E735-4D23-A572-DDF2661CFF4D}" destId="{145E9E77-D1D8-47FF-997E-D9774ED66915}" srcOrd="1" destOrd="0" presId="urn:microsoft.com/office/officeart/2005/8/layout/hierarchy2"/>
    <dgm:cxn modelId="{926EA045-769B-467F-BBEB-3B99A5753223}" type="presParOf" srcId="{145E9E77-D1D8-47FF-997E-D9774ED66915}" destId="{868EB1AB-20BC-4A00-AED9-DB3BBAB542A9}" srcOrd="0" destOrd="0" presId="urn:microsoft.com/office/officeart/2005/8/layout/hierarchy2"/>
    <dgm:cxn modelId="{AB0187C2-906C-4411-A5DC-C8670D9EB49A}" type="presParOf" srcId="{868EB1AB-20BC-4A00-AED9-DB3BBAB542A9}" destId="{9F2449D2-9CB7-4FBC-9B35-C861361F2DCD}" srcOrd="0" destOrd="0" presId="urn:microsoft.com/office/officeart/2005/8/layout/hierarchy2"/>
    <dgm:cxn modelId="{114C5F46-C018-4191-A108-D8369DA2E252}" type="presParOf" srcId="{145E9E77-D1D8-47FF-997E-D9774ED66915}" destId="{CEF3D424-D343-47DF-8126-6ED0B65F82C8}" srcOrd="1" destOrd="0" presId="urn:microsoft.com/office/officeart/2005/8/layout/hierarchy2"/>
    <dgm:cxn modelId="{94B13118-A919-499D-8242-A319B098BA2F}" type="presParOf" srcId="{CEF3D424-D343-47DF-8126-6ED0B65F82C8}" destId="{813DD435-349C-4A68-91EC-40BCA5B796BD}" srcOrd="0" destOrd="0" presId="urn:microsoft.com/office/officeart/2005/8/layout/hierarchy2"/>
    <dgm:cxn modelId="{8739FC9C-56CE-4932-B122-F16B922CBEE3}" type="presParOf" srcId="{CEF3D424-D343-47DF-8126-6ED0B65F82C8}" destId="{EA60976E-6C37-40BD-B747-CA5A7C4CE9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258FD-B830-450D-BD80-FE7B7D13AAE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8CB706-C3E6-400B-A4A4-F3499056FC1F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Зарегистрировано документов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FA61EF57-A41F-47A7-927A-1E5E453953F3}" type="parTrans" cxnId="{85D30645-6923-48DA-9698-0BE3F28B3CD8}">
      <dgm:prSet/>
      <dgm:spPr/>
      <dgm:t>
        <a:bodyPr/>
        <a:lstStyle/>
        <a:p>
          <a:endParaRPr lang="ru-RU"/>
        </a:p>
      </dgm:t>
    </dgm:pt>
    <dgm:pt modelId="{6DFBCCE0-5EB1-462C-BF8D-D2EF194711C3}" type="sibTrans" cxnId="{85D30645-6923-48DA-9698-0BE3F28B3CD8}">
      <dgm:prSet/>
      <dgm:spPr/>
      <dgm:t>
        <a:bodyPr/>
        <a:lstStyle/>
        <a:p>
          <a:endParaRPr lang="ru-RU"/>
        </a:p>
      </dgm:t>
    </dgm:pt>
    <dgm:pt modelId="{64957E2D-BC5F-4A9C-8CD3-E14E2B32ABA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8712 входящих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B4C5480-5904-41EA-8505-52170E562053}" type="parTrans" cxnId="{CE083266-C2CD-4B59-9F15-1BC0D26497ED}">
      <dgm:prSet/>
      <dgm:spPr/>
      <dgm:t>
        <a:bodyPr/>
        <a:lstStyle/>
        <a:p>
          <a:endParaRPr lang="ru-RU"/>
        </a:p>
      </dgm:t>
    </dgm:pt>
    <dgm:pt modelId="{0336E645-E611-4AF3-9A34-D46AB5D1CA76}" type="sibTrans" cxnId="{CE083266-C2CD-4B59-9F15-1BC0D26497ED}">
      <dgm:prSet/>
      <dgm:spPr/>
      <dgm:t>
        <a:bodyPr/>
        <a:lstStyle/>
        <a:p>
          <a:endParaRPr lang="ru-RU"/>
        </a:p>
      </dgm:t>
    </dgm:pt>
    <dgm:pt modelId="{C7604F9B-6966-4893-9B75-0BD509ECA14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5676 исходящих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5B0F806-0C5F-4799-98BA-CA44DD398A47}" type="parTrans" cxnId="{2B6168D2-E04E-4DDE-A21E-F89AD0605752}">
      <dgm:prSet/>
      <dgm:spPr/>
      <dgm:t>
        <a:bodyPr/>
        <a:lstStyle/>
        <a:p>
          <a:endParaRPr lang="ru-RU"/>
        </a:p>
      </dgm:t>
    </dgm:pt>
    <dgm:pt modelId="{1A1A34D7-36DF-40B2-9CBE-63E8897A1DF7}" type="sibTrans" cxnId="{2B6168D2-E04E-4DDE-A21E-F89AD0605752}">
      <dgm:prSet/>
      <dgm:spPr/>
      <dgm:t>
        <a:bodyPr/>
        <a:lstStyle/>
        <a:p>
          <a:endParaRPr lang="ru-RU"/>
        </a:p>
      </dgm:t>
    </dgm:pt>
    <dgm:pt modelId="{8DAD3AA9-F6B8-45E3-BECB-3A119A80A632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Исполнено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1232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поручений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DE17AF4C-6FEB-4428-91DD-F788DAE2ED19}" type="parTrans" cxnId="{6D2110D0-BED4-4F8C-9CFB-33131FA7D92A}">
      <dgm:prSet/>
      <dgm:spPr/>
      <dgm:t>
        <a:bodyPr/>
        <a:lstStyle/>
        <a:p>
          <a:endParaRPr lang="ru-RU"/>
        </a:p>
      </dgm:t>
    </dgm:pt>
    <dgm:pt modelId="{BEC0B66B-7C1D-4F2C-A6E5-592E58F2E583}" type="sibTrans" cxnId="{6D2110D0-BED4-4F8C-9CFB-33131FA7D92A}">
      <dgm:prSet/>
      <dgm:spPr/>
      <dgm:t>
        <a:bodyPr/>
        <a:lstStyle/>
        <a:p>
          <a:endParaRPr lang="ru-RU"/>
        </a:p>
      </dgm:t>
    </dgm:pt>
    <dgm:pt modelId="{A76D58D4-D6B3-44EA-B362-D81A57C54A6B}" type="pres">
      <dgm:prSet presAssocID="{CDA258FD-B830-450D-BD80-FE7B7D13AA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C22DC0-3405-48BA-AAF0-72627D70BFC5}" type="pres">
      <dgm:prSet presAssocID="{8DAD3AA9-F6B8-45E3-BECB-3A119A80A632}" presName="boxAndChildren" presStyleCnt="0"/>
      <dgm:spPr/>
    </dgm:pt>
    <dgm:pt modelId="{09122716-157B-4590-B6B4-922272568F5A}" type="pres">
      <dgm:prSet presAssocID="{8DAD3AA9-F6B8-45E3-BECB-3A119A80A632}" presName="parentTextBox" presStyleLbl="node1" presStyleIdx="0" presStyleCnt="2" custScaleX="100000" custScaleY="32202"/>
      <dgm:spPr/>
      <dgm:t>
        <a:bodyPr/>
        <a:lstStyle/>
        <a:p>
          <a:endParaRPr lang="ru-RU"/>
        </a:p>
      </dgm:t>
    </dgm:pt>
    <dgm:pt modelId="{828082FE-3565-43F6-B595-C30B24722C79}" type="pres">
      <dgm:prSet presAssocID="{6DFBCCE0-5EB1-462C-BF8D-D2EF194711C3}" presName="sp" presStyleCnt="0"/>
      <dgm:spPr/>
    </dgm:pt>
    <dgm:pt modelId="{8E2977DA-F04F-47F0-AF33-BE38CFDE76EF}" type="pres">
      <dgm:prSet presAssocID="{B38CB706-C3E6-400B-A4A4-F3499056FC1F}" presName="arrowAndChildren" presStyleCnt="0"/>
      <dgm:spPr/>
    </dgm:pt>
    <dgm:pt modelId="{350B63DA-372F-41D8-BEC4-171EC3D01737}" type="pres">
      <dgm:prSet presAssocID="{B38CB706-C3E6-400B-A4A4-F3499056FC1F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9652AD50-91DD-462C-8018-69C4B17A2D09}" type="pres">
      <dgm:prSet presAssocID="{B38CB706-C3E6-400B-A4A4-F3499056FC1F}" presName="arrow" presStyleLbl="node1" presStyleIdx="1" presStyleCnt="2" custLinFactNeighborY="-2727"/>
      <dgm:spPr/>
      <dgm:t>
        <a:bodyPr/>
        <a:lstStyle/>
        <a:p>
          <a:endParaRPr lang="ru-RU"/>
        </a:p>
      </dgm:t>
    </dgm:pt>
    <dgm:pt modelId="{BCC17FF8-9302-40E3-B768-A5FDF8215D89}" type="pres">
      <dgm:prSet presAssocID="{B38CB706-C3E6-400B-A4A4-F3499056FC1F}" presName="descendantArrow" presStyleCnt="0"/>
      <dgm:spPr/>
    </dgm:pt>
    <dgm:pt modelId="{48A60B5A-4CE3-4984-A5AC-A7CA22340267}" type="pres">
      <dgm:prSet presAssocID="{64957E2D-BC5F-4A9C-8CD3-E14E2B32ABA2}" presName="childTextArrow" presStyleLbl="fgAccFollowNode1" presStyleIdx="0" presStyleCnt="2" custLinFactNeighborY="4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5053D-019C-4B3E-B97C-AF9AD64AFE5C}" type="pres">
      <dgm:prSet presAssocID="{C7604F9B-6966-4893-9B75-0BD509ECA14A}" presName="childTextArrow" presStyleLbl="fgAccFollowNode1" presStyleIdx="1" presStyleCnt="2" custLinFactNeighborX="725" custLinFactNeighborY="4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6168D2-E04E-4DDE-A21E-F89AD0605752}" srcId="{B38CB706-C3E6-400B-A4A4-F3499056FC1F}" destId="{C7604F9B-6966-4893-9B75-0BD509ECA14A}" srcOrd="1" destOrd="0" parTransId="{25B0F806-0C5F-4799-98BA-CA44DD398A47}" sibTransId="{1A1A34D7-36DF-40B2-9CBE-63E8897A1DF7}"/>
    <dgm:cxn modelId="{CE083266-C2CD-4B59-9F15-1BC0D26497ED}" srcId="{B38CB706-C3E6-400B-A4A4-F3499056FC1F}" destId="{64957E2D-BC5F-4A9C-8CD3-E14E2B32ABA2}" srcOrd="0" destOrd="0" parTransId="{4B4C5480-5904-41EA-8505-52170E562053}" sibTransId="{0336E645-E611-4AF3-9A34-D46AB5D1CA76}"/>
    <dgm:cxn modelId="{C11C0115-7839-4F5E-9395-B2D7D5FF0A8A}" type="presOf" srcId="{8DAD3AA9-F6B8-45E3-BECB-3A119A80A632}" destId="{09122716-157B-4590-B6B4-922272568F5A}" srcOrd="0" destOrd="0" presId="urn:microsoft.com/office/officeart/2005/8/layout/process4"/>
    <dgm:cxn modelId="{6D2110D0-BED4-4F8C-9CFB-33131FA7D92A}" srcId="{CDA258FD-B830-450D-BD80-FE7B7D13AAE3}" destId="{8DAD3AA9-F6B8-45E3-BECB-3A119A80A632}" srcOrd="1" destOrd="0" parTransId="{DE17AF4C-6FEB-4428-91DD-F788DAE2ED19}" sibTransId="{BEC0B66B-7C1D-4F2C-A6E5-592E58F2E583}"/>
    <dgm:cxn modelId="{85D30645-6923-48DA-9698-0BE3F28B3CD8}" srcId="{CDA258FD-B830-450D-BD80-FE7B7D13AAE3}" destId="{B38CB706-C3E6-400B-A4A4-F3499056FC1F}" srcOrd="0" destOrd="0" parTransId="{FA61EF57-A41F-47A7-927A-1E5E453953F3}" sibTransId="{6DFBCCE0-5EB1-462C-BF8D-D2EF194711C3}"/>
    <dgm:cxn modelId="{DB7C3577-ABEC-4AFD-90A4-5D3B3F48A407}" type="presOf" srcId="{B38CB706-C3E6-400B-A4A4-F3499056FC1F}" destId="{350B63DA-372F-41D8-BEC4-171EC3D01737}" srcOrd="0" destOrd="0" presId="urn:microsoft.com/office/officeart/2005/8/layout/process4"/>
    <dgm:cxn modelId="{270D00A8-8B45-45BA-AAD6-A499D26F2130}" type="presOf" srcId="{B38CB706-C3E6-400B-A4A4-F3499056FC1F}" destId="{9652AD50-91DD-462C-8018-69C4B17A2D09}" srcOrd="1" destOrd="0" presId="urn:microsoft.com/office/officeart/2005/8/layout/process4"/>
    <dgm:cxn modelId="{C93C0C29-623F-4490-942F-6B260F0F5118}" type="presOf" srcId="{CDA258FD-B830-450D-BD80-FE7B7D13AAE3}" destId="{A76D58D4-D6B3-44EA-B362-D81A57C54A6B}" srcOrd="0" destOrd="0" presId="urn:microsoft.com/office/officeart/2005/8/layout/process4"/>
    <dgm:cxn modelId="{5331B6BC-6FB8-4A3A-BAA0-1A23ADD58561}" type="presOf" srcId="{C7604F9B-6966-4893-9B75-0BD509ECA14A}" destId="{9DB5053D-019C-4B3E-B97C-AF9AD64AFE5C}" srcOrd="0" destOrd="0" presId="urn:microsoft.com/office/officeart/2005/8/layout/process4"/>
    <dgm:cxn modelId="{BD463E73-8B5E-4FC3-9224-791E4DCCBCE5}" type="presOf" srcId="{64957E2D-BC5F-4A9C-8CD3-E14E2B32ABA2}" destId="{48A60B5A-4CE3-4984-A5AC-A7CA22340267}" srcOrd="0" destOrd="0" presId="urn:microsoft.com/office/officeart/2005/8/layout/process4"/>
    <dgm:cxn modelId="{30295885-5CEE-4E4F-8B67-84C4DA6ACC29}" type="presParOf" srcId="{A76D58D4-D6B3-44EA-B362-D81A57C54A6B}" destId="{82C22DC0-3405-48BA-AAF0-72627D70BFC5}" srcOrd="0" destOrd="0" presId="urn:microsoft.com/office/officeart/2005/8/layout/process4"/>
    <dgm:cxn modelId="{2B61E212-DC91-49B8-823A-5BDC5D1B448B}" type="presParOf" srcId="{82C22DC0-3405-48BA-AAF0-72627D70BFC5}" destId="{09122716-157B-4590-B6B4-922272568F5A}" srcOrd="0" destOrd="0" presId="urn:microsoft.com/office/officeart/2005/8/layout/process4"/>
    <dgm:cxn modelId="{1201B15E-84AD-4DEF-9FD1-46ED4C45CE95}" type="presParOf" srcId="{A76D58D4-D6B3-44EA-B362-D81A57C54A6B}" destId="{828082FE-3565-43F6-B595-C30B24722C79}" srcOrd="1" destOrd="0" presId="urn:microsoft.com/office/officeart/2005/8/layout/process4"/>
    <dgm:cxn modelId="{DC82142F-52B5-4B1E-A6CF-A4DEBE58F788}" type="presParOf" srcId="{A76D58D4-D6B3-44EA-B362-D81A57C54A6B}" destId="{8E2977DA-F04F-47F0-AF33-BE38CFDE76EF}" srcOrd="2" destOrd="0" presId="urn:microsoft.com/office/officeart/2005/8/layout/process4"/>
    <dgm:cxn modelId="{86091EA8-05EB-4578-A199-84F324EDA8CE}" type="presParOf" srcId="{8E2977DA-F04F-47F0-AF33-BE38CFDE76EF}" destId="{350B63DA-372F-41D8-BEC4-171EC3D01737}" srcOrd="0" destOrd="0" presId="urn:microsoft.com/office/officeart/2005/8/layout/process4"/>
    <dgm:cxn modelId="{C5541B94-B53F-4F95-A74E-2545832CDDAD}" type="presParOf" srcId="{8E2977DA-F04F-47F0-AF33-BE38CFDE76EF}" destId="{9652AD50-91DD-462C-8018-69C4B17A2D09}" srcOrd="1" destOrd="0" presId="urn:microsoft.com/office/officeart/2005/8/layout/process4"/>
    <dgm:cxn modelId="{04FF19C3-4DFC-4133-B788-37D81CEAA708}" type="presParOf" srcId="{8E2977DA-F04F-47F0-AF33-BE38CFDE76EF}" destId="{BCC17FF8-9302-40E3-B768-A5FDF8215D89}" srcOrd="2" destOrd="0" presId="urn:microsoft.com/office/officeart/2005/8/layout/process4"/>
    <dgm:cxn modelId="{A72DEB0C-53B8-4FF5-A490-35ED1473C3C9}" type="presParOf" srcId="{BCC17FF8-9302-40E3-B768-A5FDF8215D89}" destId="{48A60B5A-4CE3-4984-A5AC-A7CA22340267}" srcOrd="0" destOrd="0" presId="urn:microsoft.com/office/officeart/2005/8/layout/process4"/>
    <dgm:cxn modelId="{9A1CC1BD-0032-4678-BFA3-1022CB348D6A}" type="presParOf" srcId="{BCC17FF8-9302-40E3-B768-A5FDF8215D89}" destId="{9DB5053D-019C-4B3E-B97C-AF9AD64AFE5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B03B1-F0CA-4E19-8152-BEDF560EEF4C}">
      <dsp:nvSpPr>
        <dsp:cNvPr id="0" name=""/>
        <dsp:cNvSpPr/>
      </dsp:nvSpPr>
      <dsp:spPr>
        <a:xfrm>
          <a:off x="353" y="1075951"/>
          <a:ext cx="2139318" cy="1069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Всем пользователям предоставлено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/>
            </a:rPr>
            <a:t>5348 </a:t>
          </a:r>
          <a: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статистических материалов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1682" y="1107280"/>
        <a:ext cx="2076660" cy="1007001"/>
      </dsp:txXfrm>
    </dsp:sp>
    <dsp:sp modelId="{045E4657-6C84-48E2-B5EB-66D0CA43F84A}">
      <dsp:nvSpPr>
        <dsp:cNvPr id="0" name=""/>
        <dsp:cNvSpPr/>
      </dsp:nvSpPr>
      <dsp:spPr>
        <a:xfrm rot="19457599">
          <a:off x="2040619" y="1273371"/>
          <a:ext cx="1053831" cy="59765"/>
        </a:xfrm>
        <a:custGeom>
          <a:avLst/>
          <a:gdLst/>
          <a:ahLst/>
          <a:cxnLst/>
          <a:rect l="0" t="0" r="0" b="0"/>
          <a:pathLst>
            <a:path>
              <a:moveTo>
                <a:pt x="0" y="29882"/>
              </a:moveTo>
              <a:lnTo>
                <a:pt x="1053831" y="298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41189" y="1276908"/>
        <a:ext cx="52691" cy="52691"/>
      </dsp:txXfrm>
    </dsp:sp>
    <dsp:sp modelId="{5DE1435D-88A7-4B47-A172-AD1FAAB248E9}">
      <dsp:nvSpPr>
        <dsp:cNvPr id="0" name=""/>
        <dsp:cNvSpPr/>
      </dsp:nvSpPr>
      <dsp:spPr>
        <a:xfrm>
          <a:off x="2995399" y="460897"/>
          <a:ext cx="2139318" cy="1069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3569 – на бесплатной основе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026728" y="492226"/>
        <a:ext cx="2076660" cy="1007001"/>
      </dsp:txXfrm>
    </dsp:sp>
    <dsp:sp modelId="{0A0B9365-FEA8-4C0F-BB50-D27C09AAFD4C}">
      <dsp:nvSpPr>
        <dsp:cNvPr id="0" name=""/>
        <dsp:cNvSpPr/>
      </dsp:nvSpPr>
      <dsp:spPr>
        <a:xfrm rot="2142401">
          <a:off x="2040619" y="1888425"/>
          <a:ext cx="1053831" cy="59765"/>
        </a:xfrm>
        <a:custGeom>
          <a:avLst/>
          <a:gdLst/>
          <a:ahLst/>
          <a:cxnLst/>
          <a:rect l="0" t="0" r="0" b="0"/>
          <a:pathLst>
            <a:path>
              <a:moveTo>
                <a:pt x="0" y="29882"/>
              </a:moveTo>
              <a:lnTo>
                <a:pt x="1053831" y="298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41189" y="1891962"/>
        <a:ext cx="52691" cy="52691"/>
      </dsp:txXfrm>
    </dsp:sp>
    <dsp:sp modelId="{DB52FF60-A6E2-44E5-97EC-D942E68C02E6}">
      <dsp:nvSpPr>
        <dsp:cNvPr id="0" name=""/>
        <dsp:cNvSpPr/>
      </dsp:nvSpPr>
      <dsp:spPr>
        <a:xfrm>
          <a:off x="2995399" y="1691005"/>
          <a:ext cx="2139318" cy="1069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разовым запросам подготовлено </a:t>
          </a:r>
          <a:b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664 ответа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026728" y="1722334"/>
        <a:ext cx="2076660" cy="1007001"/>
      </dsp:txXfrm>
    </dsp:sp>
    <dsp:sp modelId="{868EB1AB-20BC-4A00-AED9-DB3BBAB542A9}">
      <dsp:nvSpPr>
        <dsp:cNvPr id="0" name=""/>
        <dsp:cNvSpPr/>
      </dsp:nvSpPr>
      <dsp:spPr>
        <a:xfrm>
          <a:off x="5134717" y="2195952"/>
          <a:ext cx="855727" cy="59765"/>
        </a:xfrm>
        <a:custGeom>
          <a:avLst/>
          <a:gdLst/>
          <a:ahLst/>
          <a:cxnLst/>
          <a:rect l="0" t="0" r="0" b="0"/>
          <a:pathLst>
            <a:path>
              <a:moveTo>
                <a:pt x="0" y="29882"/>
              </a:moveTo>
              <a:lnTo>
                <a:pt x="855727" y="2988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41188" y="2204441"/>
        <a:ext cx="42786" cy="42786"/>
      </dsp:txXfrm>
    </dsp:sp>
    <dsp:sp modelId="{813DD435-349C-4A68-91EC-40BCA5B796BD}">
      <dsp:nvSpPr>
        <dsp:cNvPr id="0" name=""/>
        <dsp:cNvSpPr/>
      </dsp:nvSpPr>
      <dsp:spPr>
        <a:xfrm>
          <a:off x="5990445" y="1691005"/>
          <a:ext cx="2139318" cy="1069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595 – на бесплатной основе</a:t>
          </a:r>
          <a:endParaRPr lang="ru-RU" sz="16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021774" y="1722334"/>
        <a:ext cx="2076660" cy="1007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22716-157B-4590-B6B4-922272568F5A}">
      <dsp:nvSpPr>
        <dsp:cNvPr id="0" name=""/>
        <dsp:cNvSpPr/>
      </dsp:nvSpPr>
      <dsp:spPr>
        <a:xfrm>
          <a:off x="0" y="2674790"/>
          <a:ext cx="6264695" cy="565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Исполнено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1232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поручений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2674790"/>
        <a:ext cx="6264695" cy="565547"/>
      </dsp:txXfrm>
    </dsp:sp>
    <dsp:sp modelId="{9652AD50-91DD-462C-8018-69C4B17A2D09}">
      <dsp:nvSpPr>
        <dsp:cNvPr id="0" name=""/>
        <dsp:cNvSpPr/>
      </dsp:nvSpPr>
      <dsp:spPr>
        <a:xfrm rot="10800000">
          <a:off x="0" y="0"/>
          <a:ext cx="6264695" cy="27011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Зарегистрировано документов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-10800000">
        <a:off x="0" y="0"/>
        <a:ext cx="6264695" cy="948090"/>
      </dsp:txXfrm>
    </dsp:sp>
    <dsp:sp modelId="{48A60B5A-4CE3-4984-A5AC-A7CA22340267}">
      <dsp:nvSpPr>
        <dsp:cNvPr id="0" name=""/>
        <dsp:cNvSpPr/>
      </dsp:nvSpPr>
      <dsp:spPr>
        <a:xfrm>
          <a:off x="0" y="983680"/>
          <a:ext cx="3132347" cy="80763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8712 входящих</a:t>
          </a:r>
          <a:endParaRPr lang="ru-RU" sz="180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983680"/>
        <a:ext cx="3132347" cy="807632"/>
      </dsp:txXfrm>
    </dsp:sp>
    <dsp:sp modelId="{9DB5053D-019C-4B3E-B97C-AF9AD64AFE5C}">
      <dsp:nvSpPr>
        <dsp:cNvPr id="0" name=""/>
        <dsp:cNvSpPr/>
      </dsp:nvSpPr>
      <dsp:spPr>
        <a:xfrm>
          <a:off x="3132347" y="983680"/>
          <a:ext cx="3132347" cy="80763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5676 исходящих</a:t>
          </a:r>
          <a:endParaRPr lang="ru-RU" sz="180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132347" y="983680"/>
        <a:ext cx="3132347" cy="807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4302073" cy="339250"/>
          </a:xfrm>
          <a:prstGeom prst="rect">
            <a:avLst/>
          </a:prstGeom>
        </p:spPr>
        <p:txBody>
          <a:bodyPr vert="horz" lIns="91267" tIns="45637" rIns="91267" bIns="456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81" y="0"/>
            <a:ext cx="4303658" cy="339250"/>
          </a:xfrm>
          <a:prstGeom prst="rect">
            <a:avLst/>
          </a:prstGeom>
        </p:spPr>
        <p:txBody>
          <a:bodyPr vert="horz" lIns="91267" tIns="45637" rIns="91267" bIns="45637" rtlCol="0"/>
          <a:lstStyle>
            <a:lvl1pPr algn="r">
              <a:defRPr sz="1200"/>
            </a:lvl1pPr>
          </a:lstStyle>
          <a:p>
            <a:fld id="{02021370-2E12-4420-B254-A1B57FEDDB8A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7" y="6456847"/>
            <a:ext cx="4302073" cy="339250"/>
          </a:xfrm>
          <a:prstGeom prst="rect">
            <a:avLst/>
          </a:prstGeom>
        </p:spPr>
        <p:txBody>
          <a:bodyPr vert="horz" lIns="91267" tIns="45637" rIns="91267" bIns="456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81" y="6456847"/>
            <a:ext cx="4303658" cy="339250"/>
          </a:xfrm>
          <a:prstGeom prst="rect">
            <a:avLst/>
          </a:prstGeom>
        </p:spPr>
        <p:txBody>
          <a:bodyPr vert="horz" lIns="91267" tIns="45637" rIns="91267" bIns="45637" rtlCol="0" anchor="b"/>
          <a:lstStyle>
            <a:lvl1pPr algn="r">
              <a:defRPr sz="1200"/>
            </a:lvl1pPr>
          </a:lstStyle>
          <a:p>
            <a:fld id="{D5CA2FCB-BF1A-4088-B775-6087220C7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92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0" y="1"/>
            <a:ext cx="4302231" cy="339884"/>
          </a:xfrm>
          <a:prstGeom prst="rect">
            <a:avLst/>
          </a:prstGeom>
        </p:spPr>
        <p:txBody>
          <a:bodyPr vert="horz" lIns="90931" tIns="45473" rIns="90931" bIns="45473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93" y="1"/>
            <a:ext cx="4302231" cy="339884"/>
          </a:xfrm>
          <a:prstGeom prst="rect">
            <a:avLst/>
          </a:prstGeom>
        </p:spPr>
        <p:txBody>
          <a:bodyPr vert="horz" lIns="90931" tIns="45473" rIns="90931" bIns="45473" rtlCol="0"/>
          <a:lstStyle>
            <a:lvl1pPr algn="r">
              <a:defRPr sz="1200" smtClean="0"/>
            </a:lvl1pPr>
          </a:lstStyle>
          <a:p>
            <a:pPr>
              <a:defRPr/>
            </a:pPr>
            <a:fld id="{064B3CB9-F3D5-453A-89B4-3672631B7F9E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2437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1" tIns="45473" rIns="90931" bIns="45473" rtlCol="0" anchor="ctr"/>
          <a:lstStyle/>
          <a:p>
            <a:pPr lvl="0"/>
            <a:r>
              <a:rPr lang="ru-RU" noProof="0" dirty="0" err="1" smtClean="0"/>
              <a:t>енка</a:t>
            </a:r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4" y="3228895"/>
            <a:ext cx="7942580" cy="3058954"/>
          </a:xfrm>
          <a:prstGeom prst="rect">
            <a:avLst/>
          </a:prstGeom>
        </p:spPr>
        <p:txBody>
          <a:bodyPr vert="horz" lIns="90931" tIns="45473" rIns="90931" bIns="45473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err="1" smtClean="0"/>
              <a:t>Четвертый</a:t>
            </a:r>
            <a:r>
              <a:rPr lang="ru-RU" noProof="0" dirty="0" smtClean="0"/>
              <a:t>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0" y="6456219"/>
            <a:ext cx="4302231" cy="339884"/>
          </a:xfrm>
          <a:prstGeom prst="rect">
            <a:avLst/>
          </a:prstGeom>
        </p:spPr>
        <p:txBody>
          <a:bodyPr vert="horz" lIns="90931" tIns="45473" rIns="90931" bIns="45473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93" y="6456219"/>
            <a:ext cx="4302231" cy="339884"/>
          </a:xfrm>
          <a:prstGeom prst="rect">
            <a:avLst/>
          </a:prstGeom>
        </p:spPr>
        <p:txBody>
          <a:bodyPr vert="horz" lIns="90931" tIns="45473" rIns="90931" bIns="4547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086C30C-E46A-4AAF-BDA9-B6A421842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40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1066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2132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3198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4263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5329" algn="l" defTabSz="9621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6395" algn="l" defTabSz="9621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7461" algn="l" defTabSz="9621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8527" algn="l" defTabSz="9621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700338" y="509588"/>
            <a:ext cx="4527550" cy="25495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0" dirty="0">
              <a:solidFill>
                <a:schemeClr val="tx1">
                  <a:lumMod val="65000"/>
                  <a:lumOff val="35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6C30C-E46A-4AAF-BDA9-B6A42184237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0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6C30C-E46A-4AAF-BDA9-B6A42184237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2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9" y="2132896"/>
            <a:ext cx="10365898" cy="14717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7" y="3890698"/>
            <a:ext cx="8536623" cy="17546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CC668-FC19-4354-8261-34FAF43BB4A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5CD82-0CA2-4CD4-B7FF-849503B789E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6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9BFCEC-A171-470A-A1A2-73AC483A3E2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B22F9-5749-4869-9DD6-B203BB48BF8A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4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958"/>
            <a:ext cx="2743915" cy="58582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958"/>
            <a:ext cx="8028490" cy="58582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B8645-CC35-4F1F-815B-A0D5AABEAC9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536AA-0CA4-4EF2-8E6B-344B9E2BE32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51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9" y="2132892"/>
            <a:ext cx="10365898" cy="14717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77" y="3890698"/>
            <a:ext cx="8536623" cy="17546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556086" y="127049"/>
            <a:ext cx="2198878" cy="228937"/>
          </a:xfrm>
          <a:prstGeom prst="rect">
            <a:avLst/>
          </a:prstGeom>
        </p:spPr>
        <p:txBody>
          <a:bodyPr vert="horz" wrap="square" lIns="0" tIns="13363" rIns="0" bIns="0" rtlCol="0">
            <a:spAutoFit/>
          </a:bodyPr>
          <a:lstStyle/>
          <a:p>
            <a:pPr marL="13363">
              <a:lnSpc>
                <a:spcPct val="100000"/>
              </a:lnSpc>
              <a:spcBef>
                <a:spcPts val="105"/>
              </a:spcBef>
            </a:pPr>
            <a:r>
              <a:rPr lang="ru-RU" sz="1400" b="1" spc="-47" dirty="0" smtClean="0">
                <a:solidFill>
                  <a:srgbClr val="334286"/>
                </a:solidFill>
                <a:latin typeface="Arial"/>
                <a:cs typeface="Arial"/>
              </a:rPr>
              <a:t>МУРМАНСКСТАТ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 userDrawn="1"/>
        </p:nvSpPr>
        <p:spPr>
          <a:xfrm>
            <a:off x="564471" y="2469"/>
            <a:ext cx="11076862" cy="90672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2562" y="6363039"/>
            <a:ext cx="3377126" cy="365548"/>
          </a:xfrm>
          <a:prstGeom prst="rect">
            <a:avLst/>
          </a:prstGeom>
        </p:spPr>
        <p:txBody>
          <a:bodyPr vert="horz" lIns="96213" tIns="48107" rIns="96213" bIns="48107" rtlCol="0" anchor="ctr"/>
          <a:lstStyle>
            <a:lvl1pPr algn="r"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50607"/>
            <a:ext cx="270741" cy="7399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1623661"/>
            <a:ext cx="270741" cy="4582238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13" tIns="48107" rIns="96213" bIns="48107"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2238757" y="180675"/>
            <a:ext cx="9423423" cy="261669"/>
            <a:chOff x="1439587" y="3481958"/>
            <a:chExt cx="10403788" cy="261367"/>
          </a:xfrm>
        </p:grpSpPr>
        <p:sp>
          <p:nvSpPr>
            <p:cNvPr id="1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75504" y="6020301"/>
            <a:ext cx="494109" cy="499100"/>
            <a:chOff x="9699205" y="5186438"/>
            <a:chExt cx="440055" cy="444500"/>
          </a:xfrm>
        </p:grpSpPr>
        <p:sp>
          <p:nvSpPr>
            <p:cNvPr id="14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148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12007"/>
            <a:ext cx="10365898" cy="136365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10078"/>
            <a:ext cx="10365898" cy="1501923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10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21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31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4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53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63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674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485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81205-BCB3-4D64-872C-28F112CF5FB3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CF9F8-0E02-4ABD-95DD-DC8A4A3C216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9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2057"/>
            <a:ext cx="5386202" cy="453120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2057"/>
            <a:ext cx="5386202" cy="453120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0BDD3-C24C-4094-A245-1259AEC273F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187FA-95AC-4D11-9528-ED061583AFF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2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6891"/>
            <a:ext cx="5388319" cy="64050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066" indent="0">
              <a:buNone/>
              <a:defRPr sz="2100" b="1"/>
            </a:lvl2pPr>
            <a:lvl3pPr marL="962132" indent="0">
              <a:buNone/>
              <a:defRPr sz="1900" b="1"/>
            </a:lvl3pPr>
            <a:lvl4pPr marL="1443198" indent="0">
              <a:buNone/>
              <a:defRPr sz="1700" b="1"/>
            </a:lvl4pPr>
            <a:lvl5pPr marL="1924263" indent="0">
              <a:buNone/>
              <a:defRPr sz="1700" b="1"/>
            </a:lvl5pPr>
            <a:lvl6pPr marL="2405329" indent="0">
              <a:buNone/>
              <a:defRPr sz="1700" b="1"/>
            </a:lvl6pPr>
            <a:lvl7pPr marL="2886395" indent="0">
              <a:buNone/>
              <a:defRPr sz="1700" b="1"/>
            </a:lvl7pPr>
            <a:lvl8pPr marL="3367461" indent="0">
              <a:buNone/>
              <a:defRPr sz="1700" b="1"/>
            </a:lvl8pPr>
            <a:lvl9pPr marL="384852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7393"/>
            <a:ext cx="5388319" cy="395586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3" y="1536891"/>
            <a:ext cx="5390438" cy="64050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066" indent="0">
              <a:buNone/>
              <a:defRPr sz="2100" b="1"/>
            </a:lvl2pPr>
            <a:lvl3pPr marL="962132" indent="0">
              <a:buNone/>
              <a:defRPr sz="1900" b="1"/>
            </a:lvl3pPr>
            <a:lvl4pPr marL="1443198" indent="0">
              <a:buNone/>
              <a:defRPr sz="1700" b="1"/>
            </a:lvl4pPr>
            <a:lvl5pPr marL="1924263" indent="0">
              <a:buNone/>
              <a:defRPr sz="1700" b="1"/>
            </a:lvl5pPr>
            <a:lvl6pPr marL="2405329" indent="0">
              <a:buNone/>
              <a:defRPr sz="1700" b="1"/>
            </a:lvl6pPr>
            <a:lvl7pPr marL="2886395" indent="0">
              <a:buNone/>
              <a:defRPr sz="1700" b="1"/>
            </a:lvl7pPr>
            <a:lvl8pPr marL="3367461" indent="0">
              <a:buNone/>
              <a:defRPr sz="1700" b="1"/>
            </a:lvl8pPr>
            <a:lvl9pPr marL="384852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3" y="2177393"/>
            <a:ext cx="5390438" cy="395586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EC00D-687B-4C44-828F-AF4155C5F9AF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4782C-515C-4A31-B6C3-4027A1A7EBB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2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82E4A-8DC9-40DA-9697-E00648232C2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8CF2E-CAA7-4BD6-9484-8E1F3DF85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6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D1DBF6-BDE4-42C8-85D7-7CB87C5291C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7C123-420D-4A4A-AD18-7075DC26840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4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366"/>
            <a:ext cx="4012129" cy="116339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7" y="273369"/>
            <a:ext cx="6817442" cy="585988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6764"/>
            <a:ext cx="4012129" cy="4696493"/>
          </a:xfrm>
        </p:spPr>
        <p:txBody>
          <a:bodyPr/>
          <a:lstStyle>
            <a:lvl1pPr marL="0" indent="0">
              <a:buNone/>
              <a:defRPr sz="1500"/>
            </a:lvl1pPr>
            <a:lvl2pPr marL="481066" indent="0">
              <a:buNone/>
              <a:defRPr sz="1300"/>
            </a:lvl2pPr>
            <a:lvl3pPr marL="962132" indent="0">
              <a:buNone/>
              <a:defRPr sz="1100"/>
            </a:lvl3pPr>
            <a:lvl4pPr marL="1443198" indent="0">
              <a:buNone/>
              <a:defRPr sz="900"/>
            </a:lvl4pPr>
            <a:lvl5pPr marL="1924263" indent="0">
              <a:buNone/>
              <a:defRPr sz="900"/>
            </a:lvl5pPr>
            <a:lvl6pPr marL="2405329" indent="0">
              <a:buNone/>
              <a:defRPr sz="900"/>
            </a:lvl6pPr>
            <a:lvl7pPr marL="2886395" indent="0">
              <a:buNone/>
              <a:defRPr sz="900"/>
            </a:lvl7pPr>
            <a:lvl8pPr marL="3367461" indent="0">
              <a:buNone/>
              <a:defRPr sz="900"/>
            </a:lvl8pPr>
            <a:lvl9pPr marL="38485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3E90E0-7012-43C3-9F32-9E54E1A5523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B86FA-4E15-421A-B5F5-EE295884060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4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6157"/>
            <a:ext cx="7317105" cy="56739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3485"/>
            <a:ext cx="7317105" cy="4119563"/>
          </a:xfrm>
        </p:spPr>
        <p:txBody>
          <a:bodyPr/>
          <a:lstStyle>
            <a:lvl1pPr marL="0" indent="0">
              <a:buNone/>
              <a:defRPr sz="3400"/>
            </a:lvl1pPr>
            <a:lvl2pPr marL="481066" indent="0">
              <a:buNone/>
              <a:defRPr sz="2900"/>
            </a:lvl2pPr>
            <a:lvl3pPr marL="962132" indent="0">
              <a:buNone/>
              <a:defRPr sz="2500"/>
            </a:lvl3pPr>
            <a:lvl4pPr marL="1443198" indent="0">
              <a:buNone/>
              <a:defRPr sz="2100"/>
            </a:lvl4pPr>
            <a:lvl5pPr marL="1924263" indent="0">
              <a:buNone/>
              <a:defRPr sz="2100"/>
            </a:lvl5pPr>
            <a:lvl6pPr marL="2405329" indent="0">
              <a:buNone/>
              <a:defRPr sz="2100"/>
            </a:lvl6pPr>
            <a:lvl7pPr marL="2886395" indent="0">
              <a:buNone/>
              <a:defRPr sz="2100"/>
            </a:lvl7pPr>
            <a:lvl8pPr marL="3367461" indent="0">
              <a:buNone/>
              <a:defRPr sz="2100"/>
            </a:lvl8pPr>
            <a:lvl9pPr marL="384852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73551"/>
            <a:ext cx="7317105" cy="805794"/>
          </a:xfrm>
        </p:spPr>
        <p:txBody>
          <a:bodyPr/>
          <a:lstStyle>
            <a:lvl1pPr marL="0" indent="0">
              <a:buNone/>
              <a:defRPr sz="1500"/>
            </a:lvl1pPr>
            <a:lvl2pPr marL="481066" indent="0">
              <a:buNone/>
              <a:defRPr sz="1300"/>
            </a:lvl2pPr>
            <a:lvl3pPr marL="962132" indent="0">
              <a:buNone/>
              <a:defRPr sz="1100"/>
            </a:lvl3pPr>
            <a:lvl4pPr marL="1443198" indent="0">
              <a:buNone/>
              <a:defRPr sz="900"/>
            </a:lvl4pPr>
            <a:lvl5pPr marL="1924263" indent="0">
              <a:buNone/>
              <a:defRPr sz="900"/>
            </a:lvl5pPr>
            <a:lvl6pPr marL="2405329" indent="0">
              <a:buNone/>
              <a:defRPr sz="900"/>
            </a:lvl6pPr>
            <a:lvl7pPr marL="2886395" indent="0">
              <a:buNone/>
              <a:defRPr sz="900"/>
            </a:lvl7pPr>
            <a:lvl8pPr marL="3367461" indent="0">
              <a:buNone/>
              <a:defRPr sz="900"/>
            </a:lvl8pPr>
            <a:lvl9pPr marL="38485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AF9DC-AEC2-4EEF-BA1E-4B16577DCDB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0E90F-D6D1-4251-9DD8-433119F99EF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8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956"/>
            <a:ext cx="10975658" cy="1144323"/>
          </a:xfrm>
          <a:prstGeom prst="rect">
            <a:avLst/>
          </a:prstGeom>
        </p:spPr>
        <p:txBody>
          <a:bodyPr vert="horz" lIns="96213" tIns="48107" rIns="96213" bIns="481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02057"/>
            <a:ext cx="10975658" cy="4531202"/>
          </a:xfrm>
          <a:prstGeom prst="rect">
            <a:avLst/>
          </a:prstGeom>
        </p:spPr>
        <p:txBody>
          <a:bodyPr vert="horz" lIns="96213" tIns="48107" rIns="96213" bIns="481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8" y="6363713"/>
            <a:ext cx="2845541" cy="365548"/>
          </a:xfrm>
          <a:prstGeom prst="rect">
            <a:avLst/>
          </a:prstGeom>
        </p:spPr>
        <p:txBody>
          <a:bodyPr vert="horz" lIns="96213" tIns="48107" rIns="96213" bIns="481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F3EA49-91F7-40D0-9D58-3845F88156E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28.01.2021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63713"/>
            <a:ext cx="3861806" cy="365548"/>
          </a:xfrm>
          <a:prstGeom prst="rect">
            <a:avLst/>
          </a:prstGeom>
        </p:spPr>
        <p:txBody>
          <a:bodyPr vert="horz" lIns="96213" tIns="48107" rIns="96213" bIns="481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6" y="6363713"/>
            <a:ext cx="2845541" cy="365548"/>
          </a:xfrm>
          <a:prstGeom prst="rect">
            <a:avLst/>
          </a:prstGeom>
        </p:spPr>
        <p:txBody>
          <a:bodyPr vert="horz" lIns="96213" tIns="48107" rIns="96213" bIns="481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983780-5A70-41EE-8967-CDAA820F4F8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5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6213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799" indent="-360799" algn="l" defTabSz="96213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32" indent="-300666" algn="l" defTabSz="96213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665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730" indent="-240533" algn="l" defTabSz="96213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4796" indent="-240533" algn="l" defTabSz="96213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5862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28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994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060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66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2132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3198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4263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5329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395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7461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8527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274956"/>
            <a:ext cx="10975658" cy="1144323"/>
          </a:xfrm>
          <a:prstGeom prst="rect">
            <a:avLst/>
          </a:prstGeom>
        </p:spPr>
        <p:txBody>
          <a:bodyPr vert="horz" lIns="96213" tIns="48107" rIns="96213" bIns="481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2054"/>
            <a:ext cx="10975658" cy="4531202"/>
          </a:xfrm>
          <a:prstGeom prst="rect">
            <a:avLst/>
          </a:prstGeom>
        </p:spPr>
        <p:txBody>
          <a:bodyPr vert="horz" lIns="96213" tIns="48107" rIns="96213" bIns="481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8" y="6363709"/>
            <a:ext cx="2845541" cy="365548"/>
          </a:xfrm>
          <a:prstGeom prst="rect">
            <a:avLst/>
          </a:prstGeom>
        </p:spPr>
        <p:txBody>
          <a:bodyPr vert="horz" lIns="96213" tIns="48107" rIns="96213" bIns="481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5" y="6363709"/>
            <a:ext cx="3861806" cy="365548"/>
          </a:xfrm>
          <a:prstGeom prst="rect">
            <a:avLst/>
          </a:prstGeom>
        </p:spPr>
        <p:txBody>
          <a:bodyPr vert="horz" lIns="96213" tIns="48107" rIns="96213" bIns="481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6" y="6363709"/>
            <a:ext cx="2845541" cy="365548"/>
          </a:xfrm>
          <a:prstGeom prst="rect">
            <a:avLst/>
          </a:prstGeom>
        </p:spPr>
        <p:txBody>
          <a:bodyPr vert="horz" lIns="96213" tIns="48107" rIns="96213" bIns="481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81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</p:sldLayoutIdLst>
  <p:txStyles>
    <p:titleStyle>
      <a:lvl1pPr algn="ctr" defTabSz="96213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799" indent="-360799" algn="l" defTabSz="96213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32" indent="-300666" algn="l" defTabSz="96213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665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730" indent="-240533" algn="l" defTabSz="96213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4796" indent="-240533" algn="l" defTabSz="96213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5862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28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994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060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66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2132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3198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4263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5329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395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7461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8527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4041" y="4915"/>
            <a:ext cx="12214226" cy="68715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/>
        </p:nvSpPr>
        <p:spPr>
          <a:xfrm>
            <a:off x="2209155" y="1710191"/>
            <a:ext cx="3024336" cy="774262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ФЕДЕРАЛЬНОЙ СЛУЖБЫ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 </a:t>
            </a:r>
            <a:b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МУРМАНСКОЙ ОБЛАСТИ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 txBox="1">
            <a:spLocks/>
          </p:cNvSpPr>
          <p:nvPr/>
        </p:nvSpPr>
        <p:spPr>
          <a:xfrm>
            <a:off x="2569195" y="3661652"/>
            <a:ext cx="10058028" cy="1389815"/>
          </a:xfrm>
          <a:prstGeom prst="rect">
            <a:avLst/>
          </a:prstGeom>
          <a:noFill/>
        </p:spPr>
        <p:txBody>
          <a:bodyPr vert="horz" wrap="square" lIns="96213" tIns="48107" rIns="96213" bIns="48107" rtlCol="0" anchor="ctr">
            <a:spAutoFit/>
          </a:bodyPr>
          <a:lstStyle>
            <a:defPPr>
              <a:defRPr lang="ru-RU"/>
            </a:defPPr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ru-RU" sz="5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lang="ru-RU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lang="ru-RU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lang="ru-RU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lang="ru-RU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100" b="0" cap="all" dirty="0">
                <a:ln w="11430"/>
                <a:cs typeface="Times New Roman" pitchFamily="18" charset="0"/>
              </a:rPr>
              <a:t>Об итогах работы Территориального органа </a:t>
            </a:r>
            <a:endParaRPr lang="en-US" sz="2100" b="0" cap="all" dirty="0">
              <a:ln w="11430"/>
              <a:cs typeface="Times New Roman" pitchFamily="18" charset="0"/>
            </a:endParaRPr>
          </a:p>
          <a:p>
            <a:pPr algn="ctr"/>
            <a:r>
              <a:rPr lang="ru-RU" sz="2100" b="0" cap="all" dirty="0">
                <a:ln w="11430"/>
                <a:cs typeface="Times New Roman" pitchFamily="18" charset="0"/>
              </a:rPr>
              <a:t>Федеральной службы государственной статистики</a:t>
            </a:r>
          </a:p>
          <a:p>
            <a:pPr algn="ctr"/>
            <a:r>
              <a:rPr lang="ru-RU" sz="2100" b="0" cap="all" dirty="0">
                <a:ln w="11430"/>
                <a:cs typeface="Times New Roman" pitchFamily="18" charset="0"/>
              </a:rPr>
              <a:t>по Мурманской области</a:t>
            </a:r>
            <a:r>
              <a:rPr lang="en-US" sz="2100" b="0" cap="all" dirty="0">
                <a:ln w="11430"/>
                <a:cs typeface="Times New Roman" pitchFamily="18" charset="0"/>
              </a:rPr>
              <a:t/>
            </a:r>
            <a:br>
              <a:rPr lang="en-US" sz="2100" b="0" cap="all" dirty="0">
                <a:ln w="11430"/>
                <a:cs typeface="Times New Roman" pitchFamily="18" charset="0"/>
              </a:rPr>
            </a:br>
            <a:r>
              <a:rPr lang="ru-RU" sz="2100" b="0" cap="all" dirty="0" smtClean="0">
                <a:ln w="11430"/>
                <a:cs typeface="Times New Roman" pitchFamily="18" charset="0"/>
              </a:rPr>
              <a:t>за 20</a:t>
            </a:r>
            <a:r>
              <a:rPr lang="en-US" sz="2100" b="0" cap="all" dirty="0">
                <a:ln w="11430"/>
                <a:cs typeface="Times New Roman" pitchFamily="18" charset="0"/>
              </a:rPr>
              <a:t>20</a:t>
            </a:r>
            <a:r>
              <a:rPr lang="ru-RU" sz="2100" b="0" cap="all" dirty="0">
                <a:ln w="11430"/>
                <a:cs typeface="Times New Roman" pitchFamily="18" charset="0"/>
              </a:rPr>
              <a:t> </a:t>
            </a:r>
            <a:r>
              <a:rPr lang="ru-RU" sz="2100" b="0" cap="all" dirty="0" smtClean="0">
                <a:ln w="11430"/>
                <a:cs typeface="Times New Roman" pitchFamily="18" charset="0"/>
              </a:rPr>
              <a:t>год</a:t>
            </a:r>
            <a:endParaRPr lang="ru-RU" sz="2100" b="0" cap="all" dirty="0">
              <a:ln w="1143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74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912" y="569514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ВЗАИМОДЕЙСТВИЕ СО СРЕДСТВАМИ МАССОВОЙ ИНФОРМАЦИИ И ОБЩЕСТВЕННОСТЬЮ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213" y="1841242"/>
            <a:ext cx="78956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ДЛЯ ОПУБЛИКОВАНИЯ В ПЕРИОДИЧЕСКОЙ ПЕЧАТИ, РАЗМЕЩЕНИЯ НА ОФИЦИАЛЬНОМ ИНТЕРНЕТ-САЙТЕ МУРМАНСКСТАТА ЗА 2020 ГОД ПОДГОТОВЛЕНЫ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16 ПУБЛИКАЦИЙ, 31 ПРЕСС-РЕЛИЗ И 26 ПРЕСС-ВЫПУСКОВ. НА РЕГИОНАЛЬНОМ РАДИО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 ТЕЛЕВИДЕНИИ ПРОЗВУЧАЛО 12 ВЫСТУПЛЕНИЙ.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1" y="6097265"/>
            <a:ext cx="672772" cy="6705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2213" y="2856905"/>
            <a:ext cx="8679244" cy="4234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987" y="2856905"/>
            <a:ext cx="784887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ФЕВРАЛЕ СПЕЦИАЛИСТЫ МУРМАНСКСТАТА ПРИНЯЛИ УЧАСТИЕ В РЕГИОНАЛЬНОМ ПРАЗДНИКЕ «МЕЖДУНАРОДНЫЙ ДЕНЬ СААМОВ». </a:t>
            </a:r>
          </a:p>
          <a:p>
            <a:pPr indent="432000" algn="just"/>
            <a:endParaRPr lang="ru-RU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32000" algn="just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СЕНТЯБРЕ В ДИСТАНЦИОННОМ РЕЖИМЕ СОСТОЯЛСЯ ДЕНЬ ОТКРЫТЫХ ДВЕРЕЙ ДЛЯ СТУДЕНТОВ.</a:t>
            </a:r>
          </a:p>
          <a:p>
            <a:pPr indent="432000" algn="just"/>
            <a:endParaRPr lang="ru-RU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32000" algn="just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ПОДВЕДЕНЫ ИТОГИ РЕГИОНАЛЬНОГО ЭТАПА ВСЕРОССИЙСКОГО ШКОЛЬНОГО КОНКУРСА ПО СТАТИСТИКЕ «ТРЕНД»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МЕЖДУНАРОДНОГО КОНКУРСА СТАТИСТИЧЕСКИХ ПОСТЕРОВ, ОРГАНИЗОВАНО НАГРАЖДЕНИЕ ПОБЕДИТЕЛЕЙ И ПРИЗЁРОВ РЕГИОНАЛЬНОГО ЭТАПА.  </a:t>
            </a:r>
          </a:p>
          <a:p>
            <a:pPr indent="432000" algn="just"/>
            <a:endParaRPr lang="ru-RU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32000" algn="just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КОМАНДА СТУДЕНТОВ МАГУ ПРИНЯЛА УЧАСТИЕ В Х ЮБИЛЕЙНОЙ МЕЖДУНАРОДНОЙ СТУДЕНЧЕСКОЙ ОЛИМПИАДЕ ПО СТАТИСТИКЕ.</a:t>
            </a:r>
          </a:p>
        </p:txBody>
      </p:sp>
      <p:pic>
        <p:nvPicPr>
          <p:cNvPr id="3074" name="Picture 2" descr="C:\Bimoid\Users\User0001\RcvdFiles\каминская вероника александровна\DSCN2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566" y="1436936"/>
            <a:ext cx="2914740" cy="21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Bimoid\Users\User0001\RcvdFiles\каминская вероника александровна\IMG_20190219_112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49" y="3697759"/>
            <a:ext cx="2952453" cy="22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912" y="569514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ВЗАИМОДЕЙСТВИЕ СО СРЕДСТВАМИ МАССОВОЙ ИНФОРМАЦИИ И ОБЩЕСТВЕННОСТЬЮ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2" y="6063357"/>
            <a:ext cx="672772" cy="6705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2213" y="2856905"/>
            <a:ext cx="8679244" cy="4234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021" y="1632769"/>
            <a:ext cx="1051173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ТЕЧЕНИЕ ОТЧЁТНОГО ПЕРИОДА РОССТАТОМ ПРОВОДИЛСЯ ФОТОКОНКУРС «СТРАНА В ОБЪЕКТИВЕ», ОРГАНИЗОВАНО УЧАСТИЕ ЖИТЕЛЕЙ МУРМАНСКОЙ ОБЛАСТИ И СОТРУДНИКОВ МУРМАНСКСТАТА В КОНКУРСЕ С РАЗМЕЩЕНИЕМ ФОТОРАБОТ НА САЙТЕ «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STRANA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2020.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».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:\Bimoid\Users\User0001\RcvdFiles\лесняк валентина владимировна\Мурманск фотоконкур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41" y="2723736"/>
            <a:ext cx="4104000" cy="307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Bimoid\Users\User0001\RcvdFiles\лесняк валентина владимировна\Мончегорск фотоконкур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03" y="2756323"/>
            <a:ext cx="4104456" cy="30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939" y="984697"/>
            <a:ext cx="11726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ВАЖНЫМ НАПРАВЛЕНИЕМ ВЗАИМОДЕЙСТВИЯ МУРМАНСКСТАТА С ОРГАНАМИ ИСПОЛНИТЕЛЬНОЙ ВЛАСТИ РЕГИОНА ЯВЛЯЕТСЯ УЧАСТИЕ В РАБОТЕ РАБОЧИХ ГРУПП И КОМИССИЙ, СОЗДАННЫХ ПРИ ОРГАНАХ ВЛАСТИ. </a:t>
            </a:r>
          </a:p>
          <a:p>
            <a:pPr indent="432000" algn="just">
              <a:spcBef>
                <a:spcPts val="600"/>
              </a:spcBef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РУКОВОДСТВО МУРМАНСКСТАТА ПРИНЯЛО УЧАСТИЕ В ЗАСЕДАНИИ РЕГИОНАЛЬНОЙ КОНТРОЛЬНОЙ ГРУППЫ ПРИ ГЛАВНОМ ФЕДЕРАЛЬНОМ ИНСПЕКТОРЕ ПО МУРМАНСКОЙ ОБЛАСТИ, А ТАКЖЕ В ЗАСЕДАНИЯХ (В ЗАОЧНОЙ ФОРМЕ) КОМИССИИ ПО ПОДВЕДЕНИЮ ИТОГОВ ОЦЕНКИ ЭФФЕКТИВНОСТИ ДЕЯТЕЛЬНОСТИ ОРГАНОВ МЕСТНОГО САМОУПРАВЛЕНИЯ МУРМАНСКОЙ ОБЛАСТИ.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43" y="5449193"/>
            <a:ext cx="1037208" cy="1037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437" y="553810"/>
            <a:ext cx="10225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ВЗАИМОДЕЙСТВИЕ С ОРГАНАМИ ИСПОЛНИТЕЛЬНОЙ ВЛАСТИ 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Bimoid\Users\User0001\RcvdFiles\каминская вероника александровна\IMG_6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819" y="2496865"/>
            <a:ext cx="3903135" cy="23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6947" y="1986881"/>
            <a:ext cx="77150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РЕЖИМЕ ВИДЕОКОНФЕРЕНЦИИ СОСТОЯЛОСЬ ЗАСЕДАНИЕ РАБОЧЕЙ ГРУППЫ ПО ВОПРОСАМ СОЦИАЛЬНО-ЭКОНОМИЧЕСКОГО РАЗВИТИЯ, ЗАНЯТОСТИ НАСЕЛЕНИЯ И МОНИТОРИНГУ ФИНАНСОВО-ЭКОНОМИЧЕСКОГО СОСТОЯНИЯ СИСТЕМООБРАЗУЮЩИХ ПРЕДПРИЯТИЙ ОБЛАСТИ ПРИ МЕЖВЕДОМСТВЕННОЙ КОМИССИИ ПО ОБЕСПЕЧЕНИЮ ДОХОДОВ БЮДЖЕТА МУРМАНСКОЙ ОБЛАСТИ.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939" y="2859514"/>
            <a:ext cx="7776864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>
              <a:spcAft>
                <a:spcPts val="600"/>
              </a:spcAft>
            </a:pPr>
            <a:r>
              <a:rPr lang="ru-RU" sz="1100" dirty="0" smtClean="0">
                <a:solidFill>
                  <a:srgbClr val="334286"/>
                </a:solidFill>
              </a:rPr>
              <a:t>СПЕЦИАЛИСТЫ МУРМАНСКСТАТА ПРИНЯЛИ УЧАСТИЕ</a:t>
            </a:r>
            <a:r>
              <a:rPr lang="en-US" sz="1100" dirty="0" smtClean="0">
                <a:solidFill>
                  <a:srgbClr val="334286"/>
                </a:solidFill>
              </a:rPr>
              <a:t>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СОВМЕСТНО С ПРЕДСТАВИТЕЛЯМИ МИНИСТЕРСТВА ЭКОНОМИЧЕСКОГО РАЗВИТИЯ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МУРМАНСКОЙ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ОБЛАСТИ В РАБОЧЕЙ ВСТРЕЧЕ ПО ВОПРОСАМ РАСЧЁТА КЛЮЧЕВЫХ ПОКАЗАТЕЛЕЙ ОЦЕНКИ ЭФФЕКТИВНОСТИ ДЕЯТЕЛЬНОСТИ ОРГАНОВ ИСПОЛНИТЕЛЬНОЙ ВЛАСТИ СУБЪЕКТОВ РОССИЙСКОЙ ФЕДЕРАЦИИ (В Т.Ч. ОБЪЁМА ИНВЕСТИЦИЙ В ОСНОВНОЙ КАПИТАЛ), ФАКТОРОВ, ВЛИЯЮЩИХ НА ДАННЫЕ ПОКАЗАТЕЛИ, А ТАКЖЕ МЕТОДОЛОГИИ ФОРМИРОВАНИЯ ВЫБОРОЧНОЙ СОВОКУПНОСТИ ОБЪЕКТОВ НАБЛЮДЕНИЯ, ДОСЧЁТОВ И ПОЛУЧЕНИЯ СВОДНОЙ ИНФОРМАЦИИ ПО РЕГИОНУ ПО ВЫБОРОЧНОМУ ФЕДЕРАЛЬНОМУ СТАТИСТИЧЕСКОМУ НАБЛЮДЕНИЮ ПО ФОРМЕ 1-СОНКО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РАБОЧЕЙ ВСТРЕЧЕ В РЕЖИМЕ ВИДЕОКОНФЕРЕНЦИИ С ПРЕДСТАВИТЕЛЯМИ ОТДЕЛЕНИЯ ПО МУРМАНСКОЙ ОБЛАСТИ СЕВЕРО-ЗАПАДНОГО ГУ ЦБ РФ ПО ВОПРОСУ ФОРМИРОВАНИЯ ОФИЦИАЛЬНОЙ СТАТИСТИЧЕСКОЙ ИНФОРМАЦИИ ПО ПОКАЗАТЕЛЯМ «ИНДЕКС ПОТРЕБИТЕЛЬСКИХ ЦЕН» И УРОВЕНЬ БЕЗРАБОТИЦЫ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СЕМИНАРЕ БАРЕНЦПРЕСС ДЛЯ ПРЕДСТАВИТЕЛЕЙ ПРЕСС-СЛУЖБ, СРЕДСТВ МАССОВОЙ ИНФОРМАЦИИ «КАК СДЕЛАТЬ СВОЁ СМИ УСПЕШНЫМ В ИНТЕРНЕТЕ».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101" y="996504"/>
            <a:ext cx="11366102" cy="125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 ИСПОЛНЕНИЕ ПЛАНА МЕРОПРИЯТИЙ НА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2020-2021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ГОДЫ ПО СОВЕРШЕНСТВОВАНИЮ ИНФОРМАЦИОННОГО ОБЕСПЕЧЕНИЯ ТЕРРИТОРИАЛЬНЫМИ ОРГАНАМИ РОССТАТА ОГВ И ОМСУ ОФИЦИАЛЬНОЙ СТАТИСТИЧЕСКОЙ ИНФОРМАЦИЕЙ В МУРМАНСКСТАТЕ ОРГАНИЗОВАНА «ГОРЯЧАЯ» ЛИНИЯ.</a:t>
            </a:r>
          </a:p>
          <a:p>
            <a:pPr indent="432000" algn="just">
              <a:spcBef>
                <a:spcPts val="600"/>
              </a:spcBef>
            </a:pPr>
            <a:r>
              <a:rPr lang="ru-RU" sz="1150" dirty="0" smtClean="0">
                <a:solidFill>
                  <a:srgbClr val="334286"/>
                </a:solidFill>
              </a:rPr>
              <a:t>ПОДГОТОВЛЕНЫ И НАПРАВЛЕНЫ В ОРГАНЫ ВЛАСТИ ПРЕЗЕНТАЦИИ</a:t>
            </a:r>
            <a:r>
              <a:rPr lang="en-US" sz="1150" dirty="0" smtClean="0">
                <a:solidFill>
                  <a:srgbClr val="334286"/>
                </a:solidFill>
              </a:rPr>
              <a:t>: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«ПОРЯДОК И СПОСОБЫ ПРЕДОСТАВЛЕНИЯ (РАСПРОСТРАНЕНИЯ) ОФИЦИАЛЬНОЙ СТАТИСТИЧЕСКОЙ ИНФОРМАЦИИ»</a:t>
            </a:r>
            <a:r>
              <a:rPr lang="en-US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«НАЦИОНАЛЬНЫЙ ПРОЕКТ «ЦИФРОВАЯ ЭКОНОМИКА РОССИЙСКОЙ ФЕДЕРАЦИИ».</a:t>
            </a:r>
            <a:endParaRPr lang="en-US" sz="1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003" y="5377185"/>
            <a:ext cx="1037208" cy="1037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437" y="569514"/>
            <a:ext cx="10225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ВЗАИМОДЕЙСТВИЕ С ОРГАНАМИ ИСПОЛНИТЕЛЬНОЙ ВЛАСТИ 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Bimoid\Users\User0001\RcvdFiles\каминская вероника александровна\IMG_6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79" y="2640881"/>
            <a:ext cx="3903135" cy="23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4939" y="2259285"/>
            <a:ext cx="7488832" cy="397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СОСТОЯЛИСЬ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ЗАСЕДАНИЯ ОБЩЕСТВЕННОГО СОВЕТА ПРИ МУРМАНСКСТАТЕ (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В ЗАОЧНОЙ ФОРМЕ), НА КОТОРЫХ БЫЛИ РАССМОТРЕНЫ ВОПРОСЫ</a:t>
            </a:r>
            <a:r>
              <a:rPr lang="en-US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432000" algn="just"/>
            <a:endParaRPr lang="ru-RU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«ОБ ОСНОВНЫХ ПОКАЗАТЕЛЯХ СОЦИАЛЬНО-ЭКОНОМИЧЕСКОГО РАЗВИТИЯ МУРМАНСКОЙ ОБЛАСТИ В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ГОДУ»</a:t>
            </a:r>
            <a:r>
              <a:rPr lang="en-US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algn="just">
              <a:buFontTx/>
              <a:buChar char="-"/>
            </a:pPr>
            <a:endParaRPr lang="ru-RU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«О ПРОВЕДЕНИИ ВЫБОРОЧНЫХ ФЕДЕРАЛЬНЫХ СТАТИСТИЧЕСКИХ НАБЛЮДЕНИЙ ПО СОЦИАЛЬНО-ДЕМОГРАФИЧЕСКИМ ПРОБЛЕМАМ НА ТЕРРИТОРИИ МУРМАНСКОЙ ОБЛАСТИ В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ГОДУ»</a:t>
            </a:r>
            <a:r>
              <a:rPr lang="en-US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Tx/>
              <a:buChar char="-"/>
            </a:pPr>
            <a:endParaRPr lang="en-US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en-US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«ОБ ИНФОРМАЦИОННО-РАЗЪЯСНИТЕЛЬНОЙ РАБОТЕ ПО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ВПН-2020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r>
              <a:rPr lang="en-US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Tx/>
              <a:buChar char="-"/>
            </a:pPr>
            <a:endParaRPr lang="ru-RU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«О ПРИНИМАЕМЫХ В МУРМАНСКСТАТЕ МЕРАХ, НАПРАВЛЕННЫХ НА ПРОТИВОДЕЙСТВИЕ КОРРУПЦИИ»;</a:t>
            </a:r>
          </a:p>
          <a:p>
            <a:pPr algn="just">
              <a:buFontTx/>
              <a:buChar char="-"/>
            </a:pPr>
            <a:endParaRPr lang="ru-RU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«О ПЕРЕНОСЕ СРОКА ПРОВЕДЕНИЯ ВПН-2020, ЕЁ НОВОМ ФОРМАТЕ И ПРЕИМУЩЕСТВАХ УЧАСТИЯ В ПЕРЕПИСИ НА САЙТЕ ГОСУДАРСТВЕННЫХ И МУНИЦИПАЛЬНЫХ УСЛУГ»;</a:t>
            </a:r>
          </a:p>
          <a:p>
            <a:pPr algn="just">
              <a:buFontTx/>
              <a:buChar char="-"/>
            </a:pPr>
            <a:endParaRPr lang="ru-RU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«О РЕЗУЛЬТАТАХ ОБСЛЕДОВАНИЯ УДОВЛЕТВОРЁННОСТИ ПОЛЬЗОВАТЕЛЕЙ СТАТИСТИЧЕСКОЙ ИНФОРМАЦИЕЙ, ПРЕДОСТАВЛЯЕМОЙ ФЕДЕРАЛЬНОЙ СЛУЖБОЙ ГОСУДАРСТВЕННОЙ СТАТИСТИКИ И ЕЁ ТЕРРИТОРИАЛЬНЫМИ ОРГАНАМИ, И РАБОТОЙ СЛУЖБЫ В ЦЕЛОМ В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ГОДУ»</a:t>
            </a:r>
            <a:r>
              <a:rPr lang="en-US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Tx/>
              <a:buChar char="-"/>
            </a:pPr>
            <a:endParaRPr lang="ru-RU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«О ПОДВЕДЕНИИ ИТОГОВ ДЕЯТЕЛЬНОСТИ ОБЩЕСТВЕННОГО СОВЕТА В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ГОДУ»</a:t>
            </a:r>
            <a:r>
              <a:rPr lang="en-US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Tx/>
              <a:buChar char="-"/>
            </a:pPr>
            <a:endParaRPr lang="ru-RU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«О ПРЕТЕНЗИОННОЙ РАБОТЕ МУРМАНСКСТАТА В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ГОДУ».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800" y="1478261"/>
            <a:ext cx="11140479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dirty="0" smtClean="0">
                <a:solidFill>
                  <a:srgbClr val="334286"/>
                </a:solidFill>
              </a:rPr>
              <a:t>ВЫНЕСЕНО:</a:t>
            </a:r>
          </a:p>
          <a:p>
            <a:pPr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80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ПОСТАНОВЛЕНИЙ О НАЗНАЧЕНИИ АДМИНИСТРАТИВНОГО НАКАЗАНИЯ;</a:t>
            </a:r>
            <a:endParaRPr lang="en-US" sz="1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ПОСТАНОВЛЕНИЕ О ПРЕКРАЩЕНИИ АДМИНИСТРАТИВНОГО ПРОИЗВОДСТВА В СВЯЗИ С ОТСУТСТВИЕМ СОБЫТИЯ АДМИНИСТРАТИВНОГО ПРАВОНАРУШЕНИЯ;</a:t>
            </a:r>
          </a:p>
          <a:p>
            <a:pPr algn="just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- 7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ПОСТАНОВЛЕНИЙ О ПРЕКРАЩЕНИИ АДМИНИСТРАТИВНОГО ПРОИЗВОДСТВА В СВЯЗИ С ИСТЕЧЕНИЕМ СРОКА ПРИВЛЕЧЕНИЯ К АДМИНИСТРАТИВНОЙ ОТВЕТСТВЕННОСТИ.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492" y="2998297"/>
            <a:ext cx="1140807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ВОЗБУЖДЕНО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ДЕЛА ОБ АДМИНИСТРАТИВНЫХ ПРАВОНАРУШЕНИЯХ ПО Ч.1 СТ.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20.25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КоАП РФ. В СУД НА РАССМОТРЕНИЕ НАПРАВЛЕНО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ДЕЛА, ИЗ НИХ ПО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ДЕЛАМ ПРИНЯТО РЕШЕНИЕ О ПРИВЛЕЧЕНИИ ЮРИДИЧЕСКИХ И ДОЛЖНОСТНЫХ ЛИЦ К АДМИНИСТРАТИВНОЙ ОТВЕТСТВЕННОСТИ И НАЗНАЧЕНИИ АДМИНИСТРАТИВНОГО НАКАЗАНИЯ В ВИДЕ ШТРАФА НА ОБЩУЮ СУММУ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460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ТЫС. РУБЛЕЙ, ПО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ДЕЛАМ ВЫНЕСЕНЫ РЕШЕНИЯ О НАЗНАЧЕНИИ АДМИНИСТРАТИВНЫХ НАКАЗАНИЙ В ВИДЕ ПРЕДУПРЕЖДЕНИЙ</a:t>
            </a:r>
            <a:r>
              <a:rPr lang="en-US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ДЕЛАМ ВЫНЕСЕНЫ РЕШЕНИЯ О ПРЕКРАЩЕНИИ ПРОИЗВОДСТВА В СВЯЗИ С ИСТЕЧЕНИЕМ СРОКА ПРИВЛЕЧЕНИЯ К АДМИНИСТРАТИВНОЙ ОТВЕТСТВЕННОСТИ;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ДЕЛА НАХОДЯТСЯ В СТАДИИ РАССМОТРЕНИЯ. 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0519" y="1010221"/>
            <a:ext cx="10597628" cy="4924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2020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ГОДУ МУРМАНСКСТАТОМ ВОЗБУЖДЕНО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89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ДЕЛ ПО АДМИНИСТРАТИВНЫМ  ПРАВОНАРУШЕНИЯМ, ОТВЕТСТВЕННОСТЬ ЗА КОТОРЫЕ УСТАНОВЛЕНА СТ.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13.19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КоАП РФ.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476" y="4123043"/>
            <a:ext cx="11256743" cy="492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ВОЗБУЖДЕНО И НАПРАВЛЕНО НА РАССМОТРЕНИЕ В СУД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ДЕЛО ОБ АДМИНИСТРАТИВНОМ ПРАВОНАРУШЕНИИ ПО СТ.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19.6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КоАП РФ И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ДЕЛО ОБ АДМИНИСТРАТИВНОМ ПРАВОНАРУШЕНИИ ПО СТ.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17.7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КоАП РФ.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446" y="4585097"/>
            <a:ext cx="112431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 ПО ПОСТАНОВЛЕНИЯМ О НАЗНАЧЕНИИ АДМИНИСТРАТИВНОГО НАКАЗАНИЯ ПО СТАТЬЯМ 13.19, 20.25 КоАП РФ В ДОХОД ГОРОДА МУРМАНСКА ПЕРЕЧИСЛЕНО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316,0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ТЫС. РУБЛЕЙ, ПО СТ.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13.19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КоАП РФ В ДОХОД ФЕДЕРАЛЬНОГО БЮДЖЕТА –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930,0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РУБЛЕЙ. 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008" y="5183500"/>
            <a:ext cx="11271686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ОБРАЩЕНИЮ ДРУГИХ СУБЪЕКТОВ ОФИЦИАЛЬНОГО СТАТИСТИЧЕСКОГО УЧЁТА ВЫНЕСЕНО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29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ОПРЕДЕЛЕНИЙ ОБ ОТКАЗЕ В ВОЗБУЖДЕНИИ ДЕЛ ОБ АДМИНИСТРАТИВНЫХ ПРАВОНАРУШЕНИЯХ, ИЗ НИХ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В СВЯЗИ С ОТСУТСТВИЕМ СОСТАВА АДМИНИСТРАТИВНОГО ПРАВОНАРУШЕНИЯ,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В СВЯЗИ С ОТСУТСТВИЕМ СОБЫТИЯ АДМИНИСТРАТИВНОГО ПРАВОНАРУШЕНИЯ,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В СВЯЗИ С ИСТЕЧЕНИЕМ СРОКА ПРИВЛЕЧЕНИЯ К АДМИНИСТРАТИВНОЙ ОТВЕТСТВЕННОСТИ.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1043" y="6206206"/>
            <a:ext cx="10153128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ГОДУ РЕСПОНДЕНТАМИ ОБЖАЛОВАНЫ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17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ПОСТАНОВЛЕНИЙ МУРМАНСКСТАТА О НАЗНАЧЕНИИ АДМИНИСТРАТИВНЫХ НАКАЗАНИЙ.</a:t>
            </a:r>
            <a:endParaRPr lang="ru-RU" sz="11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6025257"/>
            <a:ext cx="1084613" cy="10846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8442" y="480641"/>
            <a:ext cx="10225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ПРЕТЕНЗИОННАЯ РАБОТА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55" y="628359"/>
            <a:ext cx="719051" cy="71637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3446" y="2712889"/>
            <a:ext cx="112431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dirty="0" smtClean="0">
                <a:solidFill>
                  <a:srgbClr val="334286"/>
                </a:solidFill>
              </a:rPr>
              <a:t>ОБЩАЯ СУММА НАЗНАЧЕННЫХ ШТРАФОВ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СОСТАВЛЯЕТ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2198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ТЫС. РУБЛЕЙ.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1003" y="4945137"/>
            <a:ext cx="1029714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ctr">
              <a:lnSpc>
                <a:spcPct val="150000"/>
              </a:lnSpc>
              <a:tabLst>
                <a:tab pos="8077200" algn="l"/>
              </a:tabLs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МУРМАНСКСТАТ </a:t>
            </a:r>
            <a:r>
              <a:rPr lang="ru-RU" sz="1200" dirty="0" smtClean="0">
                <a:solidFill>
                  <a:srgbClr val="334286"/>
                </a:solidFill>
              </a:rPr>
              <a:t>ПОСТУПИЛО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147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ОБРАЩЕНИЙ ГРАЖДАН, ИЗ НИХ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СОСТОЯНИЮ НА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01.01.2021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НАХОДЯТСЯ В СТАДИИ РАССМОТРЕНИЯ. В ХОДЕ РАССМОТРЕНИЯ ОБРАЩЕНИЙ ГРАЖДАН ЖАЛОБ НА ДЕЙСТВИЕ ЛИБО БЕЗДЕЙСТВИЕ ДОЛЖНОСТНЫХ ЛИЦ МУРМАНСКСТАТА, ПОВЛЁКШИХ НАРУШЕНИЕ ПРАВ, СВОБОД И ЗАКОННЫХ ИНТЕРЕСОВ ГРАЖДАН, НЕ УСТАНОВЛЕНО.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442" y="569514"/>
            <a:ext cx="10225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ДОКУМЕНТООБОРОТ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3" y="5809233"/>
            <a:ext cx="720458" cy="831486"/>
          </a:xfrm>
          <a:prstGeom prst="rect">
            <a:avLst/>
          </a:prstGeom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576539014"/>
              </p:ext>
            </p:extLst>
          </p:nvPr>
        </p:nvGraphicFramePr>
        <p:xfrm>
          <a:off x="2713211" y="1272729"/>
          <a:ext cx="626469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27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340" y="505088"/>
            <a:ext cx="11277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ОБЕСПЕЧЕНИЕ ФУНКЦИОНИРОВАНИЯ ДЕЯТЕЛЬНОСТИ МУРМАНСКСТАТА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091" y="1560761"/>
            <a:ext cx="936104" cy="1027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01243" y="173335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РЕЗУЛЬТАТАМ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КОНКУРЕНТНЫХ ПРОЦЕДУР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39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9595" y="1719920"/>
            <a:ext cx="2458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ЕДИНСТВЕННЫМ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ПОСТАВЩИКОМ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81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6666" y="979628"/>
            <a:ext cx="43438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СОСТОЯНИЮ НА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31.12.2020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ЗАКЛЮЧЕНО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КОНТРАКТОВ (ДОГОВОРОВ)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385" y="2496865"/>
            <a:ext cx="108012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100" dirty="0" smtClean="0">
                <a:solidFill>
                  <a:srgbClr val="334286"/>
                </a:solidFill>
              </a:rPr>
              <a:t>ЗАКЛЮЧЕНЫ ДОГОВОРЫ И ГОСКОНТРАКТЫ:</a:t>
            </a:r>
          </a:p>
          <a:p>
            <a:pPr algn="just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 НА ПОДГОТОВКУ К ОТОПИТЕЛЬНОМУ СЕЗОНУ НА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2020-2021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ГОДЫ И ТЕХНИЧЕСКОЕ ОБСЛУЖИВАНИЕ ТЕПЛОВОГО ПУНКТА ДО КОНЦА 2020 ГОДА И НА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2021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 ПО ОБЕСПЕЧЕНИЮ ЭЛЕКТРО-, ВОДО- И ТЕПЛОСНАБЖЕНИЕМ ПОМЕЩЕНИЙ МУРМАНСКСТАТА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pPr algn="just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НА ОБСЛУЖИВАНИЕ ПОМЕЩЕНИЙ, ЗАНИМАЕМЫХ СПЕЦИАЛИСТАМИ ОССР В ГОРОДАХ (НАСЕЛЁННЫХ ПУНКТАХ) ОБЛАСТИ, А ТАКЖЕ ПОМЕЩЕНИЙ ДЛЯ НУЖД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ВПН-2020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pPr algn="just">
              <a:spcBef>
                <a:spcPts val="300"/>
              </a:spcBef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  НА РЕМОНТ И ТЕХНИЧЕСКОЕ ОБСЛУЖИВАНИЕ 2-Х ЛИФТОВ ДО КОНЦА 2020 ГОДА, ПОСТАВКУ НЕФТЕПРОДУКТОВ (БЕНЗИНА) ДО КОНЦА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ГОДА И НА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ПОЛУГОДИЕ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ГОДА, ОХРАНУ АДМИНИСТРАТИВНОГО ЗДАНИЯ НА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2020-2021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ГОДЫ, НА ТЕХОСМОТР, ТЕХОБСЛУЖИВАНИЕ И РЕМОНТ АВТОМОБИЛЕЙ; </a:t>
            </a:r>
          </a:p>
          <a:p>
            <a:pPr algn="just">
              <a:spcBef>
                <a:spcPts val="300"/>
              </a:spcBef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 НА ОЦЕНКУ СООТВЕТСТВИЯ ТЕХНИЧЕСКОМУ РЕГЛАМЕНТУ ТАМОЖЕННОГО СОЮЗА ТР ТС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011/2011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«БЕЗОПАСНОСТЬ ЛИФТОВ» ЛИФТА ГРУЗОПОДЪЁМНОСТЬЮ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500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КГ;</a:t>
            </a:r>
          </a:p>
          <a:p>
            <a:pPr algn="just">
              <a:spcBef>
                <a:spcPts val="300"/>
              </a:spcBef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НА ПОЛУЧЕНИЕ ДОСТУПА К ТЕЛЕФОННОЙ СЕТИ ОБЩЕГО ПОЛЬЗОВАНИЯ, ВНУТРИЗОНОВОЙ И МЕЖДУГОРОДНЕЙ СВЯЗИ;</a:t>
            </a:r>
          </a:p>
          <a:p>
            <a:pPr algn="just">
              <a:spcBef>
                <a:spcPts val="300"/>
              </a:spcBef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НА ПРОВЕДЕНИЕ ДЕЗИНФЕКЦИИ АДМИНИСТРАТИВНОГО ЗДАНИЯ МУРМАНСКСТАТА;</a:t>
            </a:r>
          </a:p>
          <a:p>
            <a:pPr algn="just">
              <a:spcBef>
                <a:spcPts val="300"/>
              </a:spcBef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НА ОКАЗАНИЕ УСЛУГ ПО ТЕХНИЧЕСКОМУ ОБСЛУЖИВАНИЮ СИСТЕМ АВТОМАТИЧЕСКОЙ УСТАНОВКИ ПОЖАРОТУШЕНИЯ В АРХИВЕ И СИСТЕМЫ АВТОМАТИЧЕСКОЙ УСТАНОВКИ ПОЖАРНОЙ СИГНАЛИЗАЦИИ И СИСТЕМЫ ОПОВЕЩЕНИЯ И УПРАВЛЕНИЯ ЭВАКУАЦИЕЙ ПРИ ПОЖАРЕ;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873451" y="1507686"/>
            <a:ext cx="441388" cy="23908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529635" y="1534250"/>
            <a:ext cx="432048" cy="2326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 bwMode="auto">
          <a:xfrm>
            <a:off x="5961074" y="1704777"/>
            <a:ext cx="216024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0719" y="5568272"/>
            <a:ext cx="8215634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НА ВЫПОЛНЕНИЕ РАБОТ ПО ГИДРОИЗОЛЯЦИИ ЗАЩИТНОГО СООРУЖЕНИЯ ГРАЖДАНСКОЙ ОБОРОНЫ;</a:t>
            </a:r>
          </a:p>
          <a:p>
            <a:pPr algn="just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НА ЕЖЕДНЕВНОЕ МЕДИЦИНСКОЕ ОСВИДЕТЕЛЬСТВОВАНИЕ  ВОДИТЕЛЕЙ МУРМАНСКСТАТА.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6987" y="6104769"/>
            <a:ext cx="1036915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rgbClr val="334286"/>
                </a:solidFill>
              </a:rPr>
              <a:t>      ВЫПОЛНЕНА ЗАМЕНА ЛИФТА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ГРУЗОПОДЪЁМНОСТЬЮ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1000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КГ, ОТРАБОТАВШЕГО НАЗНАЧЕННЫЙ СРОК СЛУЖБЫ И НЕ СООТВЕТСТВУЮЩЕГО ТЕХНИЧЕСКОМУ РЕГЛАМЕНТУ ТАМОЖЕННОГО СОЮЗА ТР ТС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011/2011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«БЕЗОПАСНОСТЬ ЛИФТОВ». ЛИФТ ПРОШЁЛ ОСВИДЕТЕЛЬСТВОВАНИЕ ЭКСПЕРТНОЙ ОРГАНИЗАЦИЕЙ, ПРИНЯТ В ЭКСПЛУАТАЦИЮ И ЗАРЕГИСТРИРОВАН В РОСТЕХНАДЗОРЕ.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963" y="2870862"/>
            <a:ext cx="9001000" cy="354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ОРГАНИЗОВАНА  ЕЖЕГОДНАЯ ПЕРЕЗАРЯДКА И ОСВИДЕТЕЛЬСТВОВАНИЕ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64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ОГНЕТУШИТЕЛЕЙ.</a:t>
            </a:r>
          </a:p>
          <a:p>
            <a:pPr indent="432000" algn="just"/>
            <a:endParaRPr lang="ru-RU" sz="1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32000"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ВНЕСЕНЫ ИЗМЕНЕНИЯ В ПАСПОРТ БЕЗОПАСНОСТИ МУРМАНСКСТАТА В СООТВЕТСТВИИ С ПОСТАНОВЛЕНИЕМ ПРАВИТЕЛЬСТВА РОССИЙСКОЙ ФЕДЕРАЦИИ ОТ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21.11.2019 № 1479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УКАЗАНИЙ РОССТАТА ОТ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06.12.2019 № СО-16-2/5741-ТО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ВЫПОЛНЕНЫ РЕШЕНИЯ АНТИТЕРРОРИСТИЧЕСКОЙ КОМИССИИ В МУРМАНСКОЙ ОБЛАСТИ В ЧАСТИ, КАСАЮЩЕЙСЯ МУРМАНСКСТАТА.</a:t>
            </a:r>
          </a:p>
          <a:p>
            <a:pPr indent="432000" algn="just"/>
            <a:endParaRPr lang="ru-RU" sz="1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32000"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РАЗРАБОТАН КОМПЛЕКСНЫЙ ПЛАН МЕРОПРИЯТИЙ ПО УЛУЧШЕНИЮ И ОЗДОРОВЛЕНИЮ УСЛОВИЙ ТРУДА В МУРМАНСКСТАТЕ НА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ГОД.</a:t>
            </a:r>
          </a:p>
          <a:p>
            <a:pPr indent="432000" algn="just"/>
            <a:endParaRPr lang="ru-RU" sz="1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32000"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ПОДГОТОВЛЕНЫ ПЛАНЫ ОСНОВНЫХ МЕРОПРИЯТИЙ ПО ГРАЖДАНСКОЙ ОБОРОНЕ И ЧРЕЗВЫЧАЙНЫМ СИТУАЦИЯМ, ОСНОВНЫХ МЕРОПРИЯТИЙ ПО ОБЕСПЕЧЕНИЮ ПОЖАРНОЙ БЕЗОПАСНОСТИ В МУРМАНСКСТАТЕ НА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ГОД. В УМЦ ГО ЧС ПО МУРМАНСКОЙ  ОБЛАСТИ ПРОШЛИ ОБУЧЕНИЕ ПО ГО ЧС РУКОВОДИТЕЛЬ И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СОТРУДНИКОВ МУРМАНСКСТАТА.</a:t>
            </a:r>
          </a:p>
          <a:p>
            <a:pPr indent="432000" algn="just"/>
            <a:endParaRPr lang="ru-RU" sz="1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32000"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ЦЕЛЯХ ПРЕДУПРЕЖДЕНИЯ РАСПРОСТРАНЕНИЯ КОРОНАВИРУСНОЙ ИНФЕКЦИИ В МУРМАНСКСТАТЕ ПРИКАЗОМ УТВЕРЖДЁН СОСТАВ ОПЕРАТИВНОГО ШТАБА И ПЛАН НЕОТЛОЖНЫХ МЕРОПРИЯТИЙ. В СООТВЕТСТВИИ С ЭТИМ ПЛАНОМ ОРГАНИЗОВАНА ПРОФИЛАКТИЧЕСКАЯ РАБОТА ПО БОРЬБЕ С РАСПРОСТРАНЕНИЕМ КОРОНАВИРУСНОЙ ИНФЕКЦИИ.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11" y="5521201"/>
            <a:ext cx="865864" cy="9504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9195" y="999029"/>
            <a:ext cx="11259397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000"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ЦЕЛЯХ ПРОВЕДЕНИЯ ОПТИМИЗАЦИИ ПЛОЩАДЕЙ ПОМЕЩЕНИЙ, ЗАНИМАЕМЫХ СОТРУДНИКАМИ МУРМАНСКСТАТА, ОСУЩЕСТВЛЕНА ПЕРЕДАЧА ПОМЕЩЕНИЯ 2-ГО ЭТАЖА И ЛЕСТНИЧНОЙ КЛЕТКИ КОРПУСА А ОБЩЕЙ ПЛОЩАДЬЮ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200,8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КВ. М, В Т.Ч. КАБИНЕТНОЙ –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79,7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КВ. М, ЦЕНТРУ ПО ОБЕСПЕЧЕНИЮ ДЕЯТЕЛЬНОСТИ КАЗНАЧЕЙСТВА РОССИИ.</a:t>
            </a:r>
          </a:p>
          <a:p>
            <a:pPr indent="396000" algn="just"/>
            <a:endParaRPr lang="ru-RU" sz="11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396000"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НАПРАВЛЕНА В РОССТАТ И МИНИСТЕРСТВО ЭКОНОМИЧЕСКОГО РАЗВИТИЯ РФ ДЕКЛАРАЦИЯ ОБ ЭНЕРГОСБЕРЕЖЕНИИ И ПОВЫШЕНИИ ЭНЕРГЕТИЧЕСКОЙ ЭФФЕКТИВНОСТИ ЗА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ГОД.</a:t>
            </a:r>
          </a:p>
          <a:p>
            <a:pPr indent="396000" algn="just"/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396000" algn="just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ВО ИСПОЛНЕНИИ ПЛАНА МЕРОПРИЯТИЙ ПО ПОВЫШЕНИЮ ЗНАЧЕНИЙ ПОКАЗАТЕЛЕЙ ДОСТУПНОСТИ ДЛЯ ИНВАЛИДОВ ОБЪЕКТОВ И УСЛУГ В УСТАНОВЛЕННЫХ СФЕРАХ ДЕЯТЕЛЬНОСТИ В РОССТАТ НАПРАВЛЕНЫ РЕЗУЛЬТАТЫ ПАСПОРТИЗАЦИИ АДМИНИСТРАТИВНОГО ЗДАНИЯ МУРМАНСКСТАТА ЗА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ГОД.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340" y="487694"/>
            <a:ext cx="11277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ОБЕСПЕЧЕНИЕ ФУНКЦИОНИРОВАНИЯ ДЕЯТЕЛЬНОСТИ МУРМАНСКСТАТА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161" y="2734221"/>
            <a:ext cx="2106007" cy="271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5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3" y="5326989"/>
            <a:ext cx="1137270" cy="11083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1003" y="1272729"/>
            <a:ext cx="10477165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ОСУЩЕСТВЛЕНИЯ ДЕЯТЕЛЬНОСТИ МУРМАНСКСТАТА ПО СОСТОЯНИЮ НА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31.12.2020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БЫЛИ ВЫДЕЛЕНЫ ЛИМИТЫ БЮДЖЕТНЫХ ОБЯЗАТЕЛЬСТВ В РАЗМЕРЕ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</a:rPr>
              <a:t>209483,4</a:t>
            </a:r>
            <a:r>
              <a:rPr lang="ru-RU" sz="1500" dirty="0" smtClean="0">
                <a:solidFill>
                  <a:srgbClr val="C00000"/>
                </a:solidFill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РУБЛЕЙ. </a:t>
            </a:r>
          </a:p>
          <a:p>
            <a:pPr indent="432000" algn="just">
              <a:spcBef>
                <a:spcPts val="300"/>
              </a:spcBef>
            </a:pP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ПЕРЕЧИСЛЕНИЕ СРЕДСТВ В ФЕДЕРАЛЬНЫЙ И МЕСТНЫЙ БЮДЖЕТЫ, ИФНС И ВНЕБЮДЖЕТНЫЕ ФОНДЫ ПРОИЗВОДИЛОСЬ СВОЕВРЕМЕННО, ЗАРАБОТНАЯ ПЛАТА РАБОТНИКАМ МУРМАНСКСТАТА ВЫПЛАЧИВАЛАСЬ В УСТАНОВЛЕННЫЕ СРОКИ.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698" y="540093"/>
            <a:ext cx="11277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ОБЕСПЕЧЕНИЕ ФУНКЦИОНИРОВАНИЯ ДЕЯТЕЛЬНОСТИ МУРМАНСКСТАТА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6681" y="3906763"/>
            <a:ext cx="782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ДОХОД ФЕДЕРАЛЬНОГО БЮДЖЕТА ОТ ОКАЗАНИЯ ПЛАТНЫХ УСЛУГ ПО ПРЕДОСТАВЛЕНИЮ СТАТИСТИЧЕСКОЙ ИНФОРМАЦИИ ПЕРЕЧИСЛЕНО </a:t>
            </a:r>
            <a:r>
              <a:rPr lang="ru-RU" sz="1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2170,6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schemeClr val="tx1">
                  <a:lumMod val="65000"/>
                  <a:lumOff val="35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9195" y="4657105"/>
            <a:ext cx="61206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103,4%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ОТ УСТАНОВЛЕННОГО РОССТАТОМ ГОДОВОГО ПЛАНОВОГО ЗАДАНИЯ </a:t>
            </a:r>
          </a:p>
          <a:p>
            <a:pPr algn="ct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РАЗМЕРЕ </a:t>
            </a:r>
            <a:r>
              <a:rPr lang="ru-RU" sz="1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2100,0</a:t>
            </a:r>
            <a:r>
              <a:rPr lang="ru-RU" sz="1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schemeClr val="tx1">
                  <a:lumMod val="65000"/>
                  <a:lumOff val="35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011" y="2712889"/>
            <a:ext cx="9721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ОКАЗАНИЯ ИНФОРМАЦИОННЫХ УСЛУГ ПО ПРЕДОСТАВЛЕНИЮ СТАТИСТИЧЕСКОЙ ИНФОРМАЦИИ </a:t>
            </a:r>
            <a:b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ЗАКЛЮЧЕНО </a:t>
            </a:r>
            <a:r>
              <a:rPr lang="ru-RU" sz="1500" b="1" dirty="0" smtClean="0">
                <a:solidFill>
                  <a:srgbClr val="C00000"/>
                </a:solidFill>
              </a:rPr>
              <a:t>39</a:t>
            </a:r>
            <a:r>
              <a:rPr lang="ru-RU" sz="1300" dirty="0" smtClean="0">
                <a:solidFill>
                  <a:srgbClr val="C00000"/>
                </a:solidFill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ДОГОВОРОВ (КОНТРАКТОВ) НА СУММУ </a:t>
            </a:r>
            <a:r>
              <a:rPr lang="ru-RU" sz="1500" b="1" dirty="0" smtClean="0">
                <a:solidFill>
                  <a:srgbClr val="C00000"/>
                </a:solidFill>
              </a:rPr>
              <a:t>2090,7</a:t>
            </a:r>
            <a:r>
              <a:rPr lang="ru-RU" sz="1300" dirty="0" smtClean="0">
                <a:solidFill>
                  <a:srgbClr val="C00000"/>
                </a:solidFill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РУБЛЕЙ. 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521523" y="4369073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340" y="480641"/>
            <a:ext cx="11277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КАДРОВАЯ РАБОТА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971" y="2568873"/>
            <a:ext cx="1158063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150" dirty="0" smtClean="0">
                <a:solidFill>
                  <a:srgbClr val="334286"/>
                </a:solidFill>
              </a:rPr>
              <a:t>СПЕЦИАЛИСТЫ МУРМАНСКСТАТА ПРИНЯЛИ УЧАСТИЕ В СЕМИНАРАХ, ПРОВОДИМЫХ РОССТАТОМ:</a:t>
            </a:r>
          </a:p>
          <a:p>
            <a:pPr algn="just">
              <a:lnSpc>
                <a:spcPts val="1320"/>
              </a:lnSpc>
              <a:spcAft>
                <a:spcPts val="50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ПО ВОПРОСАМ ПОДГОТОВКИ И ПРОВЕДЕНИЯ ВЫБОРОЧНОГО НАБЛЮДЕНИЙ УЧАСТИЯ НАСЕЛЕНИЯ В НЕПРЕРЫВНОМ ОБРАЗОВАНИИ;</a:t>
            </a:r>
          </a:p>
          <a:p>
            <a:pPr algn="just">
              <a:lnSpc>
                <a:spcPts val="1320"/>
              </a:lnSpc>
              <a:spcAft>
                <a:spcPts val="50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ПО ОСНОВНЫМ ПОНЯТИЯМ ИННОВАЦИОННОЙ ДЕЯТЕЛЬНОСТИ В СООТВЕТСТВИИ С СОВРЕМЕННЫМИ МЕЖДУНАРОДНЫМИ СТАНДАРТАМИ;</a:t>
            </a:r>
          </a:p>
          <a:p>
            <a:pPr>
              <a:lnSpc>
                <a:spcPts val="1320"/>
              </a:lnSpc>
              <a:spcAft>
                <a:spcPts val="50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ПО ВОПРОСАМ ПОДГОТОВКИ И ПРОВЕДЕНИЯ ВЫБОРОЧНОГО НАБЛЮДЕНИЯ СОСТОЯНИЯ ЗДОРОВЬЯ НАСЕЛЕНИЯ;</a:t>
            </a:r>
          </a:p>
          <a:p>
            <a:pPr>
              <a:lnSpc>
                <a:spcPts val="1320"/>
              </a:lnSpc>
              <a:spcAft>
                <a:spcPts val="50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ПО ВОПРОСАМ ОРГАНИЗАЦИИ И ПРОВЕДЕНИЯ ФЕДЕРАЛЬНОГО СТАТИСТИЧЕСКОГО НАБЛЮДЕНИЯ ПО СТАТИСТИКЕ ПЛАТНЫХ УСЛУГ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320"/>
              </a:lnSpc>
              <a:spcAft>
                <a:spcPts val="500"/>
              </a:spcAft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ПРОГРАММЕ «ОРГАНИЗАЦИЯ И ВЕДЕНИЕ ШИФРОВАЛЬНОЙ РАБОТЫ»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>
              <a:lnSpc>
                <a:spcPts val="132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ПО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ТЕМЕ «КАЧЕСТВО СТРУКТУРНОГО ОБСЛЕДОВАНИЯ ПРЕДПРИЯТИЙ КАК ИНФОРМАЦИОННОЙ ОСНОВЫ </a:t>
            </a:r>
          </a:p>
          <a:p>
            <a:pPr>
              <a:lnSpc>
                <a:spcPts val="1320"/>
              </a:lnSpc>
              <a:spcAft>
                <a:spcPts val="50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РАЗРАБОТКИ ТАБЛИЦ «ЗАТРАТЫ-ВЫПУСКИ»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>
              <a:lnSpc>
                <a:spcPts val="132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ПО ПРОГРАММЕ «ПОСТРОЕНИЕ ПЕРСПЕКТИВНОЙ МОДЕЛИ ГОСУДАРСТВЕННОЙ СТАТИСТИКИ И СОВРЕМЕННЫЕ </a:t>
            </a:r>
          </a:p>
          <a:p>
            <a:pPr>
              <a:lnSpc>
                <a:spcPts val="1320"/>
              </a:lnSpc>
              <a:spcAft>
                <a:spcPts val="50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ТЕХНОЛОГИИ ПРОИЗВОДСТВА И РАСПРОСТРАНЕНИЯ СТАТИСТИЧЕСКИХ ДАННЫХ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>
              <a:lnSpc>
                <a:spcPts val="1320"/>
              </a:lnSpc>
              <a:spcAft>
                <a:spcPts val="500"/>
              </a:spcAft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ВОПРОСАМ ПОДГОТОВКИ К ПРОВЕДЕНИЮ СЕЛЬСКОХОЗЯЙСТВЕННОЙ МИКРОПЕРЕПИСИ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ГОДА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>
              <a:lnSpc>
                <a:spcPts val="1320"/>
              </a:lnSpc>
              <a:spcAft>
                <a:spcPts val="500"/>
              </a:spcAft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 ВОПРОСАМ  ПРОВЕДЕНИЯ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ВПН-2020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(В РЕЖИМЕ ВКС)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>
              <a:lnSpc>
                <a:spcPts val="1320"/>
              </a:lnSpc>
              <a:spcAft>
                <a:spcPts val="300"/>
              </a:spcAft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ПОДГОТОВКЕ ИНФОРМАЦИОННОЙ БАЗЫ В ПК ГД-ПТК ДЛЯ ФОРМИРОВАНИЯ ВРП (В РЕЖИМЕ ВКС).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5" descr="H:\610ROOM\610_svod\OTDEL\OTCHET\2020\1 kv\Изображение 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947" y="3865017"/>
            <a:ext cx="2607297" cy="173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6097265"/>
            <a:ext cx="673609" cy="7163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45059" y="5621833"/>
            <a:ext cx="950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МАРТЕ СОСТОЯЛОСЬ ОБЩЕЕ СОБРАНИЕ ТРУДОВОГО КОЛЛЕКТИВА ПО ПРИНЯТИЮ КОЛЛЕКТИВНОГО ДОГОВОРА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2020–2023 ГОДЫ, ПРИНЯТО СОГЛАШЕНИЕ ОБ ОХРАНЕ ТРУДА НА 2020 ГОД.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5425" y="1056705"/>
            <a:ext cx="1130525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ГОДУ НА РАБОТУ ПРИНЯТ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ЧЕЛОВЕК, УВОЛЕНО –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endParaRPr lang="ru-RU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ПРИСВОЕНЫ ОЧЕРЕДНЫЕ КЛАССНЫЕ ЧИНЫ В ПРЕДЕЛАХ ГРУПП ДОЛЖНОСТЕЙ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ГРАЖДАНСКИМ СЛУЖАЩИМ, ПО РЕЗУЛЬТАТАМ ЭКЗАМЕНА –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endParaRPr lang="ru-RU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СОСТОЯНИЮ НА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01.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1.2021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БЫЛИ ВАКАНТНЫ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ДОЛЖНОСТЬ ГОСУДАРСТВЕННОЙ ГРАЖДАНСКОЙ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СЛУЖБЫ </a:t>
            </a:r>
            <a:r>
              <a:rPr lang="ru-RU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ДОЛЖНОСТИ, ПЕРЕВЕДЁННЫЕ НА НОВУЮ СИСТЕМУ ОПЛАТЫ ТРУДА.</a:t>
            </a:r>
          </a:p>
          <a:p>
            <a:pPr algn="just"/>
            <a:endParaRPr lang="ru-RU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ЗАКЛЮЧЕНО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1009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ГРАЖДАНСКО-ПРАВОВЫХ ДОГОВОРОВ С ЛИЦАМИ, ПРИВЛЕКАЕМЫМИ К ВЫПОЛНЕНИЮ РАБОТ, СВЯЗАННЫМИ С ПРОВЕДЕНИЕМ ПЕРЕПИСЕЙ И ОБСЛЕДОВАНИЙ.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9035" y="6180306"/>
            <a:ext cx="92170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ПРОДОЛЖЕНА РАБОТА ПО РЕАЛИЗАЦИИ МЕРОПРИЯТИЙ ПО ПРОТИВОДЕЙСТВИЮ КОРРУПЦИИ В МУРМАНСКСТАТЕ.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617" y="459854"/>
            <a:ext cx="11379461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ВЫБОРОЧНЫЕ И ФЕДЕРАЛЬНЫЕ СТАТИСТИЧЕСКИЕ НАБЛЮДЕНИЯ, ПЕРЕПИСИ </a:t>
            </a:r>
            <a:endParaRPr lang="en-US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617" y="863307"/>
            <a:ext cx="3998786" cy="3539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Осуществлялись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работы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7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800" y="1671133"/>
            <a:ext cx="10335490" cy="3000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ВЫБОРОЧНОГО ФЕДЕРАЛЬНОГО СТАТИСТИЧЕСКОГО НАБЛЮДЕНИЯ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 ДОХОДАМИ НАСЕЛЕНИЯ И УЧАСТИЯ В СОЦИАЛЬНЫХ ПРОГРАММАХ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8955" y="2471918"/>
            <a:ext cx="114554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ВЫБОРОЧНОГО НАБЛЮДЕНИЯ ПО ВОПРОСАМ ИСПОЛЬЗОВАНИЯ НАСЕЛЕНИЕМ ИНФОРМАЦИОННЫХ ТЕХНОЛОГИЙ И ИНФОРМАЦИОННО-</a:t>
            </a: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ТЕЛЕКОММУНИКАЦИОННЫХ СЕТЕЙ В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2020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ГОДУ;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349" y="3163423"/>
            <a:ext cx="5530005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ЕЖЕМЕСЯЧНОГО ВЫБОРОЧНОГО ОБСЛЕДОВАНИЯ РАБОЧЕЙ СИЛЫ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971" y="4304569"/>
            <a:ext cx="5222922" cy="3231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По подготовке и проведению выборочных наблюдений</a:t>
            </a:r>
            <a:r>
              <a:rPr lang="en-US" sz="15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3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971" y="4614914"/>
            <a:ext cx="1137726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ЗА ОБЪЁМАМИ ПРОДАЖИ ТОВАРОВ НА РОЗНИЧНЫХ РЫНКАХ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ЗА ИНДИВИДУАЛЬНЫМИ ПРЕДПРИНИМАТЕЛЯМИ, ОСУЩЕСТВЛЯЮЩИМИ ПЕРЕВОЗКУ ГРУЗОВ НА КОММЕРЧЕСКОЙ ОСНОВЕ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 СЕЛЬСКОХОЗЯЙСТВЕННОЙ ДЕЯТЕЛЬНОСТЬЮ ЛИЧНЫХ ПОДСОБНЫХ И ДРУГИХ ИНДИВИДУАЛЬНЫХ ХОЗЯЙСТВ ГРАЖДАН.  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1681" y="2908158"/>
            <a:ext cx="10954742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ВЫБОРОЧНОГО НАБЛЮДЕНИЯ ЗА ИНДИВИДУАЛЬНЫМИ ПРЕДПРИНИМАТЕЛЯМИ, ОСУЩЕСТВЛЯЮЩИМИ ДЕЯТЕЛЬНОСТЬ В РОЗНИЧНОЙ ТОРГОВЛЕ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7323" y="2196462"/>
            <a:ext cx="9960865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ВЫБОРОЧНОГО ФЕДЕРАЛЬНОГО СТАТИСТИЧЕСКОГО НАБЛЮДЕНИЯ УЧАСТИЯ НАСЕЛЕНИЯ В НЕПРЕРЫВНОМ ОБРАЗОВАНИИ;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7027" y="5381002"/>
            <a:ext cx="10330807" cy="13696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ВСЕРОССИЙСКОЙ ПЕРЕПИСИ НАСЕЛЕНИЯ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2020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ГОДА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ДАЛЕЕ –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ВПН-2020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1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СЕЛЬСКОХОЗЯЙСТВЕННОЙ МИКРОПЕРЕПИСИ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2021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ГОДА; </a:t>
            </a:r>
            <a:endParaRPr lang="en-US" sz="11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СПЛОШНОГО ФЕДЕРАЛЬНОГО СТАТИСТИЧЕСКОГО НАБЛЮДЕНИЯ ЗА ДЕЯТЕЛЬНОСТЬЮ СУБЪЕКТОВ  МАЛОГО И СРЕДНЕГО ПРЕДПРИНИМАТЕЛЬСТВА ПО ИТОГАМ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2020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ГОДА (ДАЛЕЕ – СПЛОШНОЕ НАБЛЮДЕНИЕ)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1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ФЕДЕРАЛЬНОГО СТАТИСТИЧЕСКОГО НАБЛЮДЕНИЯ ЗА ДВИЖЕНИЕМ ЦЕННЫХ БУМАГ И ДОХОДАМИ ПО НИМ ПО ИНСТИТУЦИОНАЛЬНЫМ СЕКТОРАМ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1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ВТОРОГО ЭТАПА ВЫБОРОЧНОГО НАБЛЮДЕНИЯ ДОХОДОВ НАСЕЛЕНИЯ И УЧАСТИЯ В СОЦИАЛЬНЫХ ПРОГРАММАХ.</a:t>
            </a:r>
            <a:endParaRPr lang="en-US" sz="11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7" y="5953249"/>
            <a:ext cx="758425" cy="75560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22739" y="1929755"/>
            <a:ext cx="8247258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ВЫБОРОЧНОГО ФЕДЕРАЛЬНОГО СТАТИСТИЧЕСКОГО НАБЛЮДЕНИЯ СОСТОЯНИЯ ЗДОРОВЬЯ НАСЕЛЕНИЯ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0302" y="5079253"/>
            <a:ext cx="3168352" cy="3231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По подготовке к проведению: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1207" y="3877140"/>
            <a:ext cx="1152128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ЕЖЕКВАРТАЛЬНОГО ФЕДЕРАЛЬНОГО СТАТИСТИЧЕСКОГО НАБЛЮДЕНИЯ В СФЕРЕ ОПЛАТЫ ТРУДА ОТДЕЛЬНЫХ КАТЕГОРИЙ  РАБОТНИКОВ СОЦИАЛЬНОЙ СФЕРЫ И НАУКИ, В ОТНОШЕНИИ КОТОРЫХ ПРЕДУСМОТРЕНЫ МЕРОПРИЯТИЯ ПО ПОВЫШЕНИЮ СРЕДНЕЙ ЗАРАБОТНОЙ ПЛАТЫ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617" y="1481976"/>
            <a:ext cx="6879106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КОМПЛЕКСНОГО НАБЛЮДЕНИЯ УСЛОВИЙ ЖИЗНИ НАСЕЛЕНИЯ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5874" y="3429295"/>
            <a:ext cx="10888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ВЫБОРОЧНЫХ ОБСЛЕДОВАНИЙ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ЗА ДЕЯТЕЛЬНОСТЬЮ СОЦИАЛЬНО ОРИЕНТИРОВАННЫХ НЕКОММЕРЧЕСКИХ ОРГАНИЗАЦИЙ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О ДОПОЛНИТЕЛЬНОМ ОБРАОВАНИИ ДЕТЕЙ ПО ИТОГАМ ЗА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2019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ГОД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963" y="1163003"/>
            <a:ext cx="7095130" cy="3231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По подготовке, проведению и автоматизированной обработке материалов</a:t>
            </a:r>
            <a:r>
              <a:rPr lang="en-US" sz="15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5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5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Изображение 1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Изображение 17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65139" y="2567583"/>
            <a:ext cx="8640960" cy="9361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40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955" y="514549"/>
            <a:ext cx="4320481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ТЕКУЩАЯ РАБОТА</a:t>
            </a:r>
            <a:endParaRPr lang="en-US" sz="2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1406" y="1848793"/>
            <a:ext cx="10801574" cy="13582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just" defTabSz="5334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- ИНДЕКСОВ ПРОИЗВОДСТВА ЗА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2015-2019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 ГОДЫ В СВЯЗИ С ПЕРЕХОДОМ НА НОВЫЙ (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2018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) БАЗИСНЫЙ ГОД;</a:t>
            </a:r>
          </a:p>
          <a:p>
            <a:pPr algn="just" defTabSz="533400">
              <a:spcAft>
                <a:spcPts val="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- ОТДЕЛЬНЫХ ПОКАЗАТЕЛЕЙ ПО СЕЛЬСКОМУ ХОЗЯЙСТВУ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ПО МУНИЦИПАЛЬНЫМ ОБРАЗОВАНИЯМ МУРМАНСКОЙ ОБЛАСТИ ЗА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2007-2017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 ГОДЫ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С</a:t>
            </a:r>
          </a:p>
          <a:p>
            <a:pPr algn="just" defTabSz="533400">
              <a:spcAft>
                <a:spcPts val="30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  УЧЁТОМ ОКОНЧАТЕЛЬНЫХ ИТОГОВ ВСХП-2016;</a:t>
            </a:r>
          </a:p>
          <a:p>
            <a:pPr algn="just" defTabSz="533400">
              <a:lnSpc>
                <a:spcPct val="110000"/>
              </a:lnSpc>
              <a:spcAft>
                <a:spcPts val="30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ПОКАЗАТЕЛЯ «ПОКУПАТЕЛЬНАЯ СПОСОБНОСТЬ СРЕДНЕДУШЕВЫХ ДЕНЕЖНЫХ ДОХОДОВ» ЗА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2013-2018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ГОДЫ;</a:t>
            </a:r>
          </a:p>
          <a:p>
            <a:pPr algn="just" defTabSz="533400">
              <a:lnSpc>
                <a:spcPct val="110000"/>
              </a:lnSpc>
              <a:spcAft>
                <a:spcPts val="30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ПОКАЗАТЕЛЯ «ЧИСЛЕННОСТЬ ЗАНЯТЫХ В ЭКОНОМИКЕ, ПРИХОДЯЩАЯСЯ НА ОДНОГО ПЕНСИОНЕРА» ЗА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2009-2016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ГОДЫ.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5767441"/>
            <a:ext cx="1080120" cy="1076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4053" y="4728741"/>
            <a:ext cx="7128791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defTabSz="533400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1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  <a:sym typeface="Symbol"/>
              </a:rPr>
              <a:t>ВЕЛИСЬ </a:t>
            </a:r>
            <a:r>
              <a:rPr lang="ru-RU" sz="11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  <a:sym typeface="Wingdings"/>
              </a:rPr>
              <a:t>РАБОТЫ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В ИСПДН РОССТАТА В МУРМАНСКСТАТЕ.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9917" y="4123333"/>
            <a:ext cx="11604333" cy="4048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defTabSz="533400">
              <a:lnSpc>
                <a:spcPts val="1200"/>
              </a:lnSpc>
              <a:spcAft>
                <a:spcPct val="35000"/>
              </a:spcAft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1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  <a:sym typeface="Symbol"/>
              </a:rPr>
              <a:t>ПРОВОДИЛАСЬ </a:t>
            </a:r>
            <a:r>
              <a:rPr lang="ru-RU" sz="11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АКТУАЛИЗАЦИИ ИНФОРМАЦИОННОГО ФОНДА АС ГС ОФСН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 ПОВЫШЕНИЯ КАЧЕСТВА СТАТИСТИЧЕСКОГО РЕГИСТРА  РОССТАТА.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1702" y="1747069"/>
            <a:ext cx="5379861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1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ПРОВЕДЕНЫ РЕТРОСПЕКТИВНЫЕ ПЕРЕСЧЁТЫ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489" y="1012111"/>
            <a:ext cx="1092780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>
                <a:solidFill>
                  <a:srgbClr val="334286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100" dirty="0" smtClean="0">
                <a:solidFill>
                  <a:srgbClr val="334286"/>
                </a:solidFill>
              </a:rPr>
              <a:t>ОСУЩЕСТВЛЕНО ФОРМИРОВАНИЕ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СОГЛАСОВАННОГО МАССИВА СТАТИСТИЧЕСКОЙ ИНФОРМАЦИИ ОПЕРАЦИОННЫХ БАЗ ДАННЫХ (1 УРОВЕНЬ ПРОГРАММНОГО КОМПЛЕКСА ГД-ПТК), А ТАКЖЕ ДАННЫХ ДЛЯ РАЗРАБОТКИ ПОКАЗАТЕЛЕЙ СНС, ПРОИЗВЕДЕНЫ РАСЧЁТЫ ПО СХЕМАМ «ВРП», 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«МЕ» (МЕСТНЫЕ ЕДИНИЦЫ) И «КИЕС» (ИНСТИТУЦИОНАЛЬНЫЕ СЕКТОРА) (2 УРОВЕНЬ ПРОГРАММНОГО КОМПЛЕКСА ГД-ПТК).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7027" y="5017145"/>
            <a:ext cx="10585176" cy="10050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РАМКАХ ПОДГОТОВКИ К СПЛОШНОМУ НАБЛЮДЕНИЮ </a:t>
            </a:r>
            <a:r>
              <a:rPr lang="ru-RU" sz="11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ПРОВОДИЛИСЬ МЕРОПРИЯТИЯ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АКТУАЛИЗАЦИИ ИМЕЮЩИХСЯ В ИНФОРМАЦИОННЫХ РЕСУРСАХ МУРМАНСКСТАТА АДРЕСОВ ЭЛЕКТРОННОЙ ПОЧТЫ ОРГАНИЗАЦИЙ. В АС ГС ОФСН ВНЕСЕНЫ ИЗМЕНЕНИЯ И ДОПОЛНЕНИЯ В ПОЛЯ «АДРЕС ЭЛЕКТРОННОЙ ПОЧТЫ» И «ТЕЛЕФОН» ПО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1200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ОБЪЕКТАМ.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1043" y="6029449"/>
            <a:ext cx="10081120" cy="4048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defTabSz="533400">
              <a:lnSpc>
                <a:spcPts val="1200"/>
              </a:lnSpc>
              <a:spcAft>
                <a:spcPct val="35000"/>
              </a:spcAft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ПОЛУЧЕНЫ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НОВЫЕ КВАЛИФИЦИРОВАННЫЕ СЕРТИФИКАТЫ КЛЮЧЕЙ ПРОВЕРКИ ЭЛЕКТРОННОЙ ПОДПИСИ В УЦ ГМЦ РОССТАТА.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1532" y="3458983"/>
            <a:ext cx="11294687" cy="4048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defTabSz="533400">
              <a:spcAft>
                <a:spcPts val="0"/>
              </a:spcAft>
            </a:pPr>
            <a:r>
              <a:rPr lang="en-US" sz="11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  <a:sym typeface="Symbol"/>
              </a:rPr>
              <a:t> ПРОВЕДЕНЫ АПРОБАЦИИ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ОБРАБОТКИ ЭКОНОМИЧЕСКИХ ОПИСАНИЙ В ТЕКСТОВОМ КОНТУРЕ ЦСОД ФОРМ ФЕДЕРАЛЬНОГО СТАТИСТИЧЕСКОГО</a:t>
            </a:r>
          </a:p>
          <a:p>
            <a:pPr defTabSz="533400"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  НАБЛЮДЕНИЯ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№№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24-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СХ «СВЕДЕНИЯ О СОСТОЯНИИ ЖИВОТНОВОДСТВА», 1-КОНЬЮНКТУРА «ОБСЛЕДОВАНИЕ КОНЪЮНКТУРЫ И ДЕЛОВОЙ АКТИВНОСТИ </a:t>
            </a:r>
          </a:p>
          <a:p>
            <a:pPr defTabSz="533400"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  В РОЗНИЧНОЙ ТОРГОВЛЕ», 1-ООПТ «СВЕДЕНИЯ ОБ ОСОБО ОХРАНЯЕМЫХ ПРИРОДНЫХ ТЕРРИТОРИЯХ» , 8-ВЭС (БУНКЕР) «СВЕДЕНИЯ ОБ ЭКСПОРТЕ </a:t>
            </a:r>
          </a:p>
          <a:p>
            <a:pPr defTabSz="533400"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  (ИМПОРТЕ) БУНКЕРНОГО ТОПЛИВА И ДРУГИХ ТОВАРОВ, НЕОБХОДИМЫХ ДЛЯ ЭКСПЛУАТАЦИИ ТРАНСПОРТНЫХ СРЕДСТВ И ОБЕСПЕЧЕНИЯ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33400"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  ЖИЗНЕДЕЯТЕЛЬНОСТИ ЭКИПАЖЕЙ», 1-ВОДОПРОВОД «СВЕДЕНИЯ О РАБОТЕ ВОДОПРОВОДА».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053" y="4437658"/>
            <a:ext cx="11406182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defTabSz="533400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1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  <a:sym typeface="Symbol"/>
              </a:rPr>
              <a:t>З</a:t>
            </a:r>
            <a:r>
              <a:rPr lang="ru-RU" sz="11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  <a:sym typeface="Wingdings"/>
              </a:rPr>
              <a:t>АГРУЖЕНА ИНФОРМАЦИЯ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О ПРИНАДЛЕЖНОСТИ ЮРИДИЧЕСКИХ ЛИЦ К ГОСУДАРСТВЕННОМУ СЕКТОРУ.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85119" y="2230934"/>
            <a:ext cx="3132348" cy="2282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47" y="2208833"/>
            <a:ext cx="325363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1003" y="1325687"/>
            <a:ext cx="5184576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533400">
              <a:lnSpc>
                <a:spcPct val="110000"/>
              </a:lnSpc>
              <a:spcAft>
                <a:spcPct val="35000"/>
              </a:spcAft>
            </a:pPr>
            <a:r>
              <a:rPr lang="en-US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СОПРОВОЖДЕНИЕ </a:t>
            </a:r>
          </a:p>
          <a:p>
            <a:pPr algn="ctr" defTabSz="533400">
              <a:lnSpc>
                <a:spcPct val="110000"/>
              </a:lnSpc>
              <a:spcAft>
                <a:spcPct val="35000"/>
              </a:spcAft>
            </a:pPr>
            <a:r>
              <a:rPr lang="ru-RU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Центра дистанционного обучения </a:t>
            </a:r>
            <a:r>
              <a:rPr lang="ru-RU" sz="17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Мурманскстата</a:t>
            </a:r>
            <a:endParaRPr lang="ru-RU" sz="1700" dirty="0" smtClean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4215" y="515145"/>
            <a:ext cx="10657184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ИНФОРМАЦИОННЫЕ РЕСУРСЫ И ПРОГРАММНЫЕ ОБЕСПЕЧЕНИЯ, РАЗРАБОТАННЫЕ В МУРМАНСКСТАТЕ</a:t>
            </a:r>
            <a:endParaRPr lang="en-US" sz="22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9595" y="1309741"/>
            <a:ext cx="5760640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533400">
              <a:lnSpc>
                <a:spcPct val="110000"/>
              </a:lnSpc>
              <a:spcAft>
                <a:spcPct val="35000"/>
              </a:spcAft>
            </a:pPr>
            <a:r>
              <a:rPr lang="en-US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ОБНОВЛЕНИЕ НАПОЛНЕНИЯ ИНФОРМАЦИОННОГО РЕСУРСА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«В помощь респонденту»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8955" y="4666630"/>
            <a:ext cx="10892866" cy="9265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ПРОИЗВЕДЕНА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МОДЕРНИЗАЦИЯ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ПРОГРАММНОГО ОБЕСПЕЧЕНИЯ </a:t>
            </a:r>
            <a:r>
              <a:rPr lang="ru-RU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SSOMessenger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ПОЗВОЛЯЮЩАЯ УЛУЧШИТЬ МЕХАНИЗМ ОТПРАВКИ СООБЩЕНИЙ БОЛЬШЕМУ КОЛИЧЕСТВУ РЕСПОНДЕНТОВ И ОБЕСПЕЧИТЬ ДОПОЛНИТЕЛЬНЫЙ КОНТРОЛЬ </a:t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РАБОТОСПОСОБНОСТИ СЕРВЕРА.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2" y="5593209"/>
            <a:ext cx="1080120" cy="10765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45059" y="5283200"/>
            <a:ext cx="10009112" cy="10081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/>
            <a:r>
              <a:rPr lang="ru-RU" sz="1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ВЫПОЛНЕНЫ ДОРАБОТКА И ОБНОВЛЕНИЕ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ПРОГРАММНОГО ОБЕСПЕЧЕНИЯ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«ЭЛЕКТРОННЫЙ ПОЧТАЛЬОН»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– РЕАЛИЗОВАНЫ ФУНКЦИИ ЗАПРОСА ПОДТВЕРЖДЕНИЯ ОТ ПОЛУЧАТЕЛЯ ПРОЧТЕНИЯ ОТПРАВЛЯЕМОГО СООБЩЕНИЯ И ДОБАВЛЕНИЯ В ТЕКСТ АВТОМАТИЧЕСКИ ОТПРАВЛЯЕМОГО ПИСЬМА ИНН ОРГАНИЗАЦИИ.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229040" y="116742"/>
            <a:ext cx="9422774" cy="288380"/>
            <a:chOff x="1374752" y="2710536"/>
            <a:chExt cx="10468624" cy="105972"/>
          </a:xfrm>
        </p:grpSpPr>
        <p:sp>
          <p:nvSpPr>
            <p:cNvPr id="9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374752" y="2764425"/>
              <a:ext cx="7154063" cy="52083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8725790" y="2710536"/>
              <a:ext cx="3117586" cy="5298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="" xmlns:a16="http://schemas.microsoft.com/office/drawing/2014/main" id="{A0F196C2-1ABD-A84E-BE86-E8C7E35D5D8F}"/>
                </a:ext>
              </a:extLst>
            </p:cNvPr>
            <p:cNvSpPr/>
            <p:nvPr/>
          </p:nvSpPr>
          <p:spPr>
            <a:xfrm>
              <a:off x="8579598" y="2733859"/>
              <a:ext cx="125496" cy="53223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839" y="89839"/>
                  </a:moveTo>
                  <a:lnTo>
                    <a:pt x="0" y="89839"/>
                  </a:lnTo>
                  <a:lnTo>
                    <a:pt x="0" y="0"/>
                  </a:lnTo>
                  <a:lnTo>
                    <a:pt x="89839" y="0"/>
                  </a:lnTo>
                  <a:lnTo>
                    <a:pt x="89839" y="89839"/>
                  </a:lnTo>
                  <a:close/>
                </a:path>
              </a:pathLst>
            </a:custGeom>
            <a:solidFill>
              <a:srgbClr val="334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5447" y="604135"/>
            <a:ext cx="11701577" cy="443538"/>
          </a:xfrm>
          <a:prstGeom prst="rect">
            <a:avLst/>
          </a:prstGeom>
          <a:noFill/>
        </p:spPr>
        <p:txBody>
          <a:bodyPr wrap="square" lIns="103967" tIns="51984" rIns="103967" bIns="51984" rtlCol="0">
            <a:spAutoFit/>
          </a:bodyPr>
          <a:lstStyle/>
          <a:p>
            <a:pPr lvl="0"/>
            <a:r>
              <a:rPr lang="ru-RU" altLang="ru-RU" sz="2200" dirty="0" smtClean="0">
                <a:solidFill>
                  <a:srgbClr val="334286"/>
                </a:solidFill>
                <a:cs typeface="Arial" charset="0"/>
              </a:rPr>
              <a:t>ВНЕДРЁННЫЕ </a:t>
            </a:r>
            <a:r>
              <a:rPr lang="ru-RU" altLang="ru-RU" sz="2200" dirty="0">
                <a:solidFill>
                  <a:srgbClr val="334286"/>
                </a:solidFill>
                <a:cs typeface="Arial" charset="0"/>
              </a:rPr>
              <a:t>ИННОВАЦИИ И ЛУЧШИЕ ПРАКТИКИ</a:t>
            </a:r>
            <a:endParaRPr lang="ru-RU" altLang="ru-RU" sz="2200" dirty="0">
              <a:solidFill>
                <a:srgbClr val="33428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8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803585" y="6455715"/>
            <a:ext cx="3377125" cy="365548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0095" y="1215579"/>
            <a:ext cx="9071867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 smtClean="0">
                <a:solidFill>
                  <a:srgbClr val="334286"/>
                </a:solidFill>
              </a:rPr>
              <a:t>В РАМКАХ ПРОЕКТА «ЛИДЕРЫ РОССИИ» СПЕЦИАЛИСТ МУРМАНСКСТАТА</a:t>
            </a:r>
            <a:r>
              <a:rPr lang="en-US" sz="1300" dirty="0" smtClean="0">
                <a:solidFill>
                  <a:srgbClr val="334286"/>
                </a:solidFill>
              </a:rPr>
              <a:t>:</a:t>
            </a:r>
            <a:endParaRPr lang="ru-RU" sz="1300" dirty="0" smtClean="0">
              <a:solidFill>
                <a:srgbClr val="334286"/>
              </a:solidFill>
            </a:endParaRPr>
          </a:p>
          <a:p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ПРИНЯЛ УЧАСТИЕ В ПОДГОТОВКЕ ТЕХНИЧЕСКИХ ТРЕБОВАНИЙ НА РАЗРАБОТКУ СПЕЦИАЛЬНОГО ПРОГРАММНОГО ОБЕСПЕЧЕНИЯ ИНФОРМАЦИОННОЙ СИСТЕМЫ ПО СБОРУ БОЛЬШИХ ДАННЫХ </a:t>
            </a: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(BIG DATA)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ИЗ РАЗЛИЧНЫХ ИСТОЧНИКОВ ДЛЯ ИСПОЛЬЗОВАНИЯ ИХ В РАСЧЁТАХ ИНДЕКСА ПОТРЕБИТЕЛЬСКИХ ЦЕН И СТАТИСТИКИ ТОРГОВЛИ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spcBef>
                <a:spcPts val="300"/>
              </a:spcBef>
            </a:pP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ВЫСТУПИЛ С ДОКЛАДОМ «ИМПУЛЬС ЦИФРОВИЗАЦИИ РОССТАТА ЗА СЧЁТ ИСПОЛЬЗОВАНИЯ НЕЙРОННЫХ СЕТЕЙ» В ГОРОДЕ СОЧИ, В КОТОРОМ ОЗВУЧИЛ ОСНОВНЫЕ НАПРАВЛЕНИЯ ПО ВНЕДРЕНИЮ КЛАСТЕРА НЕЙРОННЫХ СЕТЕЙ В ТЕХНОЛОГИЧЕСКИЕ ПРОЦЕССЫ ОБРАБОТКИ ДАННЫХ ИВС РОССТАТА.</a:t>
            </a:r>
          </a:p>
          <a:p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529" y="3028192"/>
            <a:ext cx="8928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 smtClean="0">
                <a:solidFill>
                  <a:srgbClr val="334286"/>
                </a:solidFill>
              </a:rPr>
              <a:t>В РАМКАХ РАБОТ</a:t>
            </a:r>
            <a:r>
              <a:rPr lang="en-US" sz="1300" dirty="0" smtClean="0">
                <a:solidFill>
                  <a:srgbClr val="334286"/>
                </a:solidFill>
              </a:rPr>
              <a:t>:</a:t>
            </a:r>
            <a:endParaRPr lang="ru-RU" sz="1300" dirty="0" smtClean="0">
              <a:solidFill>
                <a:srgbClr val="334286"/>
              </a:solidFill>
            </a:endParaRPr>
          </a:p>
          <a:p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РАЗРАБОТАН ПРОГРАММНЫЙ МОДУЛЬ </a:t>
            </a: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«НЕЙРОСТАТ»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РЕАЛИЗУЮЩИЙ НЕЙРОННУЮ СЕТЬ ЗАДАННОЙ ПОЛЬЗОВАТЕЛЕМ СТРУКТУРЫ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ПОДГОТОВЛЕНА И НАПРАВЛЕНА СТАТЬЯ «ФОРМИРОВАНИЕ ПРЕДИКТИВНОЙ СТАТИСТИЧЕСКОЙ ИНФОРМАЦИИ С ИСПОЛЬЗОВАНИЕМ НЕЙРОННЫХ СЕТЕЙ» В РОССИЙСКИЙ ЭКОНОМИЧЕСКИЙ ВЕСТНИК.  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963" y="4364304"/>
            <a:ext cx="105851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СПЕЦИАЛИСТ МУРМАНСКСТАТА УЧАСТВОВАЛ В ПРОРАБОТКЕ РЕГЛАМЕНТА ПОДАЧИ, РАССМОТРЕНИЯ И РЕАЛИЗАЦИИ ПРЕДЛОЖЕНИЙ ПО УЛУЧШЕНИЯМ. РЕГЛАМЕНТ РАЗРАБОТАН В ЦЕЛЯХ ПОВЫШЕНИЯ ЭФФЕКТИВНОСТИ РАБОТЫ РОССТАТА, ОРГАНИЗАЦИИ РЕАЛИЗАЦИИ ПРЕДЛОЖЕНИЙ ПО УЛУЧШЕНИЯМ, А ТАКЖЕ В ЦЕЛЯХ ВОВЛЕЧЕНИЯ СОТРУДНИКОВ РОССТАТА В ПРОЦЕСС СОВЕРШЕНСТВОВАНИЙ ДЕЯТЕЛЬНОСТИ РОССТАТА, РАЦИОНАЛЬНОМУ ИСПОЛЬЗОВАНИЮ ТРУДОВЫХ, МАТЕРИАЛЬНЫХ, ФИНАНСОВЫХ И ИНЫХ РЕСУРСОВ.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7" y="5748475"/>
            <a:ext cx="1161601" cy="10859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947" y="1776785"/>
            <a:ext cx="2679019" cy="19634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1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691" y="558275"/>
            <a:ext cx="10657184" cy="4308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СБОР ПЕРВИЧНЫХ СТАТИСТИЧЕСКИХ ДАННЫХ В ЭЛЕКТРОННОМ ВИДЕ </a:t>
            </a:r>
            <a:endParaRPr lang="en-US" sz="22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6291" y="1961366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Крупные, средние,</a:t>
            </a:r>
          </a:p>
          <a:p>
            <a:pPr algn="ct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некоммерческие организации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3842" y="2135040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Организации всех типов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143589"/>
              </p:ext>
            </p:extLst>
          </p:nvPr>
        </p:nvGraphicFramePr>
        <p:xfrm>
          <a:off x="584849" y="2591153"/>
          <a:ext cx="49685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339362"/>
              </p:ext>
            </p:extLst>
          </p:nvPr>
        </p:nvGraphicFramePr>
        <p:xfrm>
          <a:off x="6438207" y="2567365"/>
          <a:ext cx="470879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0" y="5555301"/>
            <a:ext cx="1089593" cy="1085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9235" y="5593209"/>
            <a:ext cx="61832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Плановый показатель на 2020 год – </a:t>
            </a:r>
            <a:r>
              <a:rPr lang="ru-RU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89,0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071" y="256354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08989" y="2544490"/>
            <a:ext cx="36004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69125" y="1251982"/>
            <a:ext cx="5836774" cy="4924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ДОЛЯ ОТЧЁТНОСТИ, ПРЕДОСТАВЛЯЕМОЙ В ЭЛЕКТРОННОМ ВИДЕ </a:t>
            </a:r>
            <a:b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 ИСПОЛЬЗОВАНИЕМ ЭЛЕКТРОННОЙ ПОДПИСИ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439" y="627283"/>
            <a:ext cx="11290630" cy="4308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РАБОТА СО СВЕДЕНИЯМИ, ПОСТУПАЮЩИМИ ИЗ РЕГИСТРИРУЮЩИХ ОРГАНОВ</a:t>
            </a:r>
            <a:endParaRPr lang="en-US" sz="22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9035" y="1560761"/>
            <a:ext cx="1002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2020 ГОДУ ПОЛУЧЕНО И ОБРАБОТАНО ОТ НАЛОГОВЫХ ОРГАНОВ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7" y="5372993"/>
            <a:ext cx="1125803" cy="112212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009355" y="2284694"/>
            <a:ext cx="3252046" cy="1076267"/>
            <a:chOff x="0" y="1019777"/>
            <a:chExt cx="3252046" cy="107626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019777"/>
              <a:ext cx="3252046" cy="10762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2539" y="1072316"/>
              <a:ext cx="3146968" cy="971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32218 </a:t>
              </a:r>
              <a:r>
                <a:rPr lang="ru-RU" sz="3000" kern="1200" dirty="0" smtClean="0"/>
                <a:t>выписок</a:t>
              </a:r>
              <a:endParaRPr lang="ru-RU" sz="3000" kern="1200" dirty="0"/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 flipH="1">
            <a:off x="4343573" y="3308422"/>
            <a:ext cx="1080120" cy="787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09555" y="3360961"/>
            <a:ext cx="1008112" cy="773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5953571" y="4156902"/>
            <a:ext cx="2736304" cy="1076267"/>
            <a:chOff x="0" y="1019777"/>
            <a:chExt cx="3252046" cy="107626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019777"/>
              <a:ext cx="3252046" cy="107626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2539" y="1072316"/>
              <a:ext cx="3146968" cy="97118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16480 </a:t>
              </a:r>
              <a:r>
                <a:rPr lang="ru-RU" sz="20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– по индивидуальным предпринимателям</a:t>
              </a:r>
              <a:endParaRPr lang="ru-RU" sz="20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641203" y="4156902"/>
            <a:ext cx="2736304" cy="1076267"/>
            <a:chOff x="0" y="1019777"/>
            <a:chExt cx="3252046" cy="107626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1019777"/>
              <a:ext cx="3252046" cy="107626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52539" y="1072316"/>
              <a:ext cx="3146968" cy="97118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15738 </a:t>
              </a:r>
              <a:r>
                <a:rPr lang="ru-RU" sz="20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– по юридическим лицам</a:t>
              </a:r>
              <a:endParaRPr lang="ru-RU" sz="20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2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914" y="578351"/>
            <a:ext cx="10657184" cy="4308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ПОДГОТОВКА СТАТИСТИЧЕСКИХ МАТЕРИАЛОВ </a:t>
            </a:r>
            <a:endParaRPr lang="en-US" sz="22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589" y="1634501"/>
            <a:ext cx="7488832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2020 году выпущено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7" y="5068723"/>
            <a:ext cx="1296144" cy="12918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0963" y="2208833"/>
            <a:ext cx="5962038" cy="329320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нформационно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статистических материалов -2,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сборников - 19,</a:t>
            </a:r>
          </a:p>
          <a:p>
            <a:pPr>
              <a:lnSpc>
                <a:spcPct val="13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бюллетеней – 24,</a:t>
            </a:r>
          </a:p>
          <a:p>
            <a:pPr>
              <a:lnSpc>
                <a:spcPct val="13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д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окладов - 84,  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срочных информаций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актуальным вопросам,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экспресс-информаций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информаций – 174,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п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резентаций - 14,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статистических таблиц  - 2637.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512" y="3866396"/>
            <a:ext cx="2923109" cy="1936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цен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3"/>
          <a:stretch>
            <a:fillRect/>
          </a:stretch>
        </p:blipFill>
        <p:spPr bwMode="auto">
          <a:xfrm>
            <a:off x="6645614" y="2026294"/>
            <a:ext cx="1962810" cy="274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512" y="914581"/>
            <a:ext cx="2038918" cy="277920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0963" y="4153049"/>
            <a:ext cx="15872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  <a:sym typeface="Symbol"/>
              </a:rPr>
              <a:t>буклетов – 3,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2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4" y="579658"/>
            <a:ext cx="10657184" cy="4308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ИНФОРМАЦИОННО-СТАТИСТИЧЕСКОЕ ОБСЛУЖИВАНИЕ ПОЛЬЗОВАТЕЛЕЙ</a:t>
            </a:r>
            <a:endParaRPr lang="en-US" sz="22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011" y="1139544"/>
            <a:ext cx="9937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ИНФОРМАЦИОННО-СТАТИСТИЧЕСКОЕ ОБСЛУЖИВАНИЕ ПОЛЬЗОВАТЕЛЕЙ ВЕЛОСЬ В СООТВЕТСТВИИ С СОГЛАШЕНИЯМИ ОБ ИНФОРМАЦИОННОМ ВЗАИМОДЕЙСТВИИ, НА ДОГОВОРНОЙ ОСНОВЕ И ПО РАЗОВЫМ ЗАПРОСАМ. ВСЕ ПОЛЬЗОВАТЕЛИ СВОЕВРЕМЕННО ОБЕСПЕЧИВАЛИСЬ ОФИЦИАЛЬНОЙ СТАТИСТИЧЕСКОЙ ИНФОРМАЦИЕЙ, ФОРМИРУЕМОЙ В СООТВЕТСТВИИ 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 ФЕДЕРАЛЬНЫМ ПЛАНОМ СТАТИСТИЧЕСКИХ РАБОТ.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9" y="5593209"/>
            <a:ext cx="909027" cy="909027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84567233"/>
              </p:ext>
            </p:extLst>
          </p:nvPr>
        </p:nvGraphicFramePr>
        <p:xfrm>
          <a:off x="1951452" y="1939599"/>
          <a:ext cx="8130117" cy="322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17067" y="5233169"/>
            <a:ext cx="9793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334286"/>
                </a:solidFill>
              </a:rPr>
              <a:t>ПРОВЕДЕНА ПРОВЕРКА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ВЫПОЛНЕНИЯ АДМИНИСТРАТИВНЫХ РЕГЛАМЕНТОВ ВЫПОЛНЕНИЯ ГОСУДАРСТВЕННОЙ ФУНКЦИИ И ПРЕДОСТАВЛЕНИЯ ГОСУДАРСТВЕННЫХ УСЛУГ,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РЕЗУЛЬТАТАМ КОТОРОЙ </a:t>
            </a:r>
            <a:r>
              <a:rPr lang="ru-RU" sz="1200" dirty="0" smtClean="0">
                <a:solidFill>
                  <a:srgbClr val="334286"/>
                </a:solidFill>
              </a:rPr>
              <a:t>СОСТАВЛЕН АКТ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ПОДГОТОВЛЕНЫ РЕКОМЕНДАЦИИ. 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FF00"/>
        </a:solidFill>
        <a:ln w="9525" algn="ctr">
          <a:noFill/>
          <a:miter lim="800000"/>
          <a:headEnd/>
          <a:tailEnd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none" anchor="ctr"/>
      <a:lstStyle>
        <a:defPPr algn="ctr">
          <a:defRPr>
            <a:solidFill>
              <a:prstClr val="black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erberg_TitleMo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223167</TotalTime>
  <Words>2750</Words>
  <Application>Microsoft Office PowerPoint</Application>
  <PresentationFormat>Произвольный</PresentationFormat>
  <Paragraphs>224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Terberg_TitleMoves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klepilina_el</dc:creator>
  <cp:lastModifiedBy>Лазур Светлана Олеговна</cp:lastModifiedBy>
  <cp:revision>12480</cp:revision>
  <cp:lastPrinted>2021-01-27T11:39:25Z</cp:lastPrinted>
  <dcterms:created xsi:type="dcterms:W3CDTF">2012-03-12T12:41:47Z</dcterms:created>
  <dcterms:modified xsi:type="dcterms:W3CDTF">2021-01-28T09:25:37Z</dcterms:modified>
</cp:coreProperties>
</file>